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302" r:id="rId2"/>
    <p:sldId id="385" r:id="rId3"/>
    <p:sldId id="338" r:id="rId4"/>
    <p:sldId id="339" r:id="rId5"/>
    <p:sldId id="360" r:id="rId6"/>
    <p:sldId id="346" r:id="rId7"/>
    <p:sldId id="361" r:id="rId8"/>
    <p:sldId id="380" r:id="rId9"/>
    <p:sldId id="365" r:id="rId10"/>
    <p:sldId id="381" r:id="rId11"/>
    <p:sldId id="382" r:id="rId12"/>
    <p:sldId id="367" r:id="rId13"/>
    <p:sldId id="383" r:id="rId14"/>
    <p:sldId id="341" r:id="rId15"/>
    <p:sldId id="352" r:id="rId16"/>
    <p:sldId id="314" r:id="rId17"/>
    <p:sldId id="369" r:id="rId18"/>
    <p:sldId id="326" r:id="rId19"/>
    <p:sldId id="370" r:id="rId20"/>
    <p:sldId id="322" r:id="rId21"/>
    <p:sldId id="356" r:id="rId22"/>
    <p:sldId id="371" r:id="rId23"/>
    <p:sldId id="372" r:id="rId24"/>
    <p:sldId id="375" r:id="rId25"/>
    <p:sldId id="377" r:id="rId26"/>
    <p:sldId id="378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4472C4"/>
    <a:srgbClr val="32BF72"/>
    <a:srgbClr val="000099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792" y="102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6F290-01C1-4E05-BD9A-AA78980E6C88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E4CCD-7E57-4D19-B2EF-64E13F7D6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4CCD-7E57-4D19-B2EF-64E13F7D68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4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4CCD-7E57-4D19-B2EF-64E13F7D68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76D76-237D-46F0-8C7C-9FD9E584614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25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76D76-237D-46F0-8C7C-9FD9E584614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27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4CCD-7E57-4D19-B2EF-64E13F7D68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8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0" y="-1"/>
            <a:ext cx="9144000" cy="1239383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5907613"/>
            <a:ext cx="4692318" cy="1097486"/>
          </a:xfrm>
          <a:prstGeom prst="rect">
            <a:avLst/>
          </a:prstGeom>
        </p:spPr>
      </p:pic>
      <p:pic>
        <p:nvPicPr>
          <p:cNvPr id="6" name="Picture 6" descr="http://math.iit.edu/~mccomic/uedge/logos/ANL_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5426" y1="11934" x2="94005" y2="46365"/>
                        <a14:foregroundMark x1="94935" y1="59808" x2="98708" y2="17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05" y="5697244"/>
            <a:ext cx="3013595" cy="11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1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9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4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6" y="164019"/>
            <a:ext cx="9023920" cy="432048"/>
          </a:xfrm>
        </p:spPr>
        <p:txBody>
          <a:bodyPr>
            <a:normAutofit/>
          </a:bodyPr>
          <a:lstStyle>
            <a:lvl1pPr algn="l">
              <a:defRPr sz="2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917670"/>
            <a:ext cx="8229600" cy="5556121"/>
          </a:xfrm>
        </p:spPr>
        <p:txBody>
          <a:bodyPr>
            <a:normAutofit/>
          </a:bodyPr>
          <a:lstStyle>
            <a:lvl1pPr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defRPr sz="1800">
                <a:latin typeface="Times New Roman" pitchFamily="18" charset="0"/>
                <a:cs typeface="Times New Roman" pitchFamily="18" charset="0"/>
              </a:defRPr>
            </a:lvl2pPr>
            <a:lvl3pPr>
              <a:defRPr sz="1600">
                <a:latin typeface="Times New Roman" pitchFamily="18" charset="0"/>
                <a:cs typeface="Times New Roman" pitchFamily="18" charset="0"/>
              </a:defRPr>
            </a:lvl3pPr>
            <a:lvl4pPr>
              <a:defRPr sz="1400">
                <a:latin typeface="Times New Roman" pitchFamily="18" charset="0"/>
                <a:cs typeface="Times New Roman" pitchFamily="18" charset="0"/>
              </a:defRPr>
            </a:lvl4pPr>
            <a:lvl5pPr>
              <a:defRPr sz="14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평행 사변형 3"/>
          <p:cNvSpPr/>
          <p:nvPr userDrawn="1"/>
        </p:nvSpPr>
        <p:spPr>
          <a:xfrm>
            <a:off x="825500" y="6623817"/>
            <a:ext cx="6213824" cy="231941"/>
          </a:xfrm>
          <a:prstGeom prst="parallelogram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10998" y="6808300"/>
            <a:ext cx="2407901" cy="48513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평행 사변형 9"/>
          <p:cNvSpPr/>
          <p:nvPr userDrawn="1"/>
        </p:nvSpPr>
        <p:spPr>
          <a:xfrm>
            <a:off x="4427985" y="6623817"/>
            <a:ext cx="4716016" cy="231941"/>
          </a:xfrm>
          <a:prstGeom prst="parallelogram">
            <a:avLst>
              <a:gd name="adj" fmla="val 0"/>
            </a:avLst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평행 사변형 10"/>
          <p:cNvSpPr/>
          <p:nvPr userDrawn="1"/>
        </p:nvSpPr>
        <p:spPr>
          <a:xfrm>
            <a:off x="0" y="307"/>
            <a:ext cx="9144000" cy="116326"/>
          </a:xfrm>
          <a:prstGeom prst="parallelogram">
            <a:avLst>
              <a:gd name="adj" fmla="val 0"/>
            </a:avLst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101869" y="6578302"/>
            <a:ext cx="1019213" cy="279698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" y="6369900"/>
            <a:ext cx="961324" cy="4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2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6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1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5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3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4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4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20.png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12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11" Type="http://schemas.openxmlformats.org/officeDocument/2006/relationships/image" Target="../media/image350.png"/><Relationship Id="rId5" Type="http://schemas.openxmlformats.org/officeDocument/2006/relationships/image" Target="../media/image44.emf"/><Relationship Id="rId10" Type="http://schemas.openxmlformats.org/officeDocument/2006/relationships/image" Target="../media/image340.png"/><Relationship Id="rId4" Type="http://schemas.openxmlformats.org/officeDocument/2006/relationships/image" Target="../media/image43.emf"/><Relationship Id="rId9" Type="http://schemas.openxmlformats.org/officeDocument/2006/relationships/image" Target="../media/image3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jpeg"/><Relationship Id="rId7" Type="http://schemas.openxmlformats.org/officeDocument/2006/relationships/image" Target="../media/image53.emf"/><Relationship Id="rId12" Type="http://schemas.openxmlformats.org/officeDocument/2006/relationships/image" Target="../media/image58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jpeg"/><Relationship Id="rId9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59.jp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7" Type="http://schemas.openxmlformats.org/officeDocument/2006/relationships/image" Target="../media/image61.em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tif"/><Relationship Id="rId4" Type="http://schemas.openxmlformats.org/officeDocument/2006/relationships/image" Target="../media/image66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Relationship Id="rId9" Type="http://schemas.openxmlformats.org/officeDocument/2006/relationships/image" Target="../media/image8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1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microsoft.com/office/2007/relationships/hdphoto" Target="../media/hdphoto2.wdp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jpe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0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720" y="1920240"/>
            <a:ext cx="9098280" cy="210312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altLang="ko-KR" sz="4800" dirty="0" smtClean="0"/>
              <a:t>Generation of saw-tooth beam at AWA</a:t>
            </a:r>
            <a:br>
              <a:rPr lang="en-US" altLang="ko-KR" sz="4800" dirty="0" smtClean="0"/>
            </a:br>
            <a:r>
              <a:rPr lang="en-US" altLang="ko-KR" sz="3600" dirty="0" smtClean="0"/>
              <a:t>(longitudinal density shaping using EEX)</a:t>
            </a:r>
            <a:endParaRPr lang="ko-KR" altLang="en-US" sz="270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84300" y="4442464"/>
            <a:ext cx="6400800" cy="134112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/>
                </a:solidFill>
              </a:rPr>
              <a:t>Gwanghui Ha</a:t>
            </a:r>
          </a:p>
          <a:p>
            <a:r>
              <a:rPr lang="en-US" altLang="ko-KR" dirty="0" smtClean="0">
                <a:solidFill>
                  <a:schemeClr val="tx1"/>
                </a:solidFill>
              </a:rPr>
              <a:t>2017. 09. 21</a:t>
            </a:r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66673"/>
            <a:ext cx="1054456" cy="1121337"/>
          </a:xfrm>
          <a:prstGeom prst="rect">
            <a:avLst/>
          </a:prstGeom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583108" y="137160"/>
            <a:ext cx="8915400" cy="66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377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ko-KR" sz="2200" b="1" dirty="0" smtClean="0">
                <a:solidFill>
                  <a:schemeClr val="bg1"/>
                </a:solidFill>
              </a:rPr>
              <a:t>International ICFA mini-workshop on</a:t>
            </a:r>
          </a:p>
          <a:p>
            <a:pPr>
              <a:spcAft>
                <a:spcPts val="600"/>
              </a:spcAft>
            </a:pPr>
            <a:r>
              <a:rPr lang="en-US" altLang="ko-KR" sz="2400" b="1" dirty="0" smtClean="0">
                <a:solidFill>
                  <a:schemeClr val="bg1"/>
                </a:solidFill>
              </a:rPr>
              <a:t>Nonlinear dynamics and Collective effects in particle beam physics</a:t>
            </a:r>
            <a:endParaRPr lang="ko-KR" altLang="en-US" sz="2400" b="1">
              <a:solidFill>
                <a:schemeClr val="bg1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800528" y="605749"/>
            <a:ext cx="4480560" cy="773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ko-KR" sz="1800" dirty="0" err="1" smtClean="0">
                <a:solidFill>
                  <a:schemeClr val="bg1"/>
                </a:solidFill>
              </a:rPr>
              <a:t>Arcidosso</a:t>
            </a:r>
            <a:r>
              <a:rPr lang="en-US" altLang="ko-KR" sz="1800" dirty="0" smtClean="0">
                <a:solidFill>
                  <a:schemeClr val="bg1"/>
                </a:solidFill>
              </a:rPr>
              <a:t>, Italy / 19-22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4363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4"/>
          <p:cNvSpPr txBox="1">
            <a:spLocks/>
          </p:cNvSpPr>
          <p:nvPr/>
        </p:nvSpPr>
        <p:spPr>
          <a:xfrm>
            <a:off x="12696" y="46597"/>
            <a:ext cx="8856984" cy="622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ko-KR" sz="2800" b="1" dirty="0" smtClean="0">
                <a:solidFill>
                  <a:srgbClr val="002060"/>
                </a:solidFill>
              </a:rPr>
              <a:t>Asymmetric dogleg method to mitigate collective effects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46285" y="2197836"/>
                <a:ext cx="4142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285" y="2197836"/>
                <a:ext cx="414280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11765" r="-5882" b="-1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4821" y="2806273"/>
                <a:ext cx="4406719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00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1+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sSup>
                            <m:sSup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en-US" altLang="ko-KR" sz="20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ko-KR" sz="20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ko-KR" sz="20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21" y="2806273"/>
                <a:ext cx="4406719" cy="332399"/>
              </a:xfrm>
              <a:prstGeom prst="rect">
                <a:avLst/>
              </a:prstGeom>
              <a:blipFill rotWithShape="0">
                <a:blip r:embed="rId3"/>
                <a:stretch>
                  <a:fillRect l="-831" r="-139" b="-254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직사각형 64"/>
          <p:cNvSpPr/>
          <p:nvPr/>
        </p:nvSpPr>
        <p:spPr>
          <a:xfrm>
            <a:off x="6231646" y="6238845"/>
            <a:ext cx="28666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PRAB (2016)</a:t>
            </a:r>
            <a:endParaRPr lang="ko-KR" alt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515690" y="965672"/>
            <a:ext cx="6495484" cy="1157100"/>
            <a:chOff x="35496" y="1228111"/>
            <a:chExt cx="6495484" cy="1157100"/>
          </a:xfrm>
        </p:grpSpPr>
        <p:grpSp>
          <p:nvGrpSpPr>
            <p:cNvPr id="16" name="그룹 15"/>
            <p:cNvGrpSpPr>
              <a:grpSpLocks noChangeAspect="1"/>
            </p:cNvGrpSpPr>
            <p:nvPr/>
          </p:nvGrpSpPr>
          <p:grpSpPr>
            <a:xfrm>
              <a:off x="35496" y="1428549"/>
              <a:ext cx="6495484" cy="781039"/>
              <a:chOff x="657342" y="1309334"/>
              <a:chExt cx="8019114" cy="964246"/>
            </a:xfrm>
          </p:grpSpPr>
          <p:cxnSp>
            <p:nvCxnSpPr>
              <p:cNvPr id="24" name="직선 화살표 연결선 23"/>
              <p:cNvCxnSpPr>
                <a:cxnSpLocks/>
              </p:cNvCxnSpPr>
              <p:nvPr/>
            </p:nvCxnSpPr>
            <p:spPr>
              <a:xfrm flipV="1">
                <a:off x="7792530" y="2272406"/>
                <a:ext cx="883926" cy="1174"/>
              </a:xfrm>
              <a:prstGeom prst="straightConnector1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>
                <a:cxnSpLocks/>
              </p:cNvCxnSpPr>
              <p:nvPr/>
            </p:nvCxnSpPr>
            <p:spPr>
              <a:xfrm>
                <a:off x="1336461" y="1309334"/>
                <a:ext cx="1371166" cy="494558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/>
              <p:cNvCxnSpPr>
                <a:cxnSpLocks noChangeAspect="1"/>
              </p:cNvCxnSpPr>
              <p:nvPr/>
            </p:nvCxnSpPr>
            <p:spPr>
              <a:xfrm>
                <a:off x="2734593" y="1803892"/>
                <a:ext cx="3598853" cy="0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>
                <a:cxnSpLocks/>
              </p:cNvCxnSpPr>
              <p:nvPr/>
            </p:nvCxnSpPr>
            <p:spPr>
              <a:xfrm>
                <a:off x="6333446" y="1794310"/>
                <a:ext cx="1459084" cy="479270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화살표 연결선 27"/>
              <p:cNvCxnSpPr>
                <a:cxnSpLocks noChangeAspect="1"/>
              </p:cNvCxnSpPr>
              <p:nvPr/>
            </p:nvCxnSpPr>
            <p:spPr>
              <a:xfrm flipV="1">
                <a:off x="657342" y="1309334"/>
                <a:ext cx="639860" cy="13377"/>
              </a:xfrm>
              <a:prstGeom prst="straightConnector1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원통 16"/>
            <p:cNvSpPr/>
            <p:nvPr/>
          </p:nvSpPr>
          <p:spPr>
            <a:xfrm rot="16200000">
              <a:off x="3072194" y="1687030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원통 17"/>
            <p:cNvSpPr/>
            <p:nvPr/>
          </p:nvSpPr>
          <p:spPr>
            <a:xfrm rot="16200000">
              <a:off x="2851734" y="1686771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원통 18"/>
            <p:cNvSpPr/>
            <p:nvPr/>
          </p:nvSpPr>
          <p:spPr>
            <a:xfrm rot="16200000">
              <a:off x="2629875" y="1686771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276535" y="1228111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1397073" y="1602221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4307072" y="1609770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5498570" y="2002504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513834" y="2342879"/>
                <a:ext cx="4196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834" y="2342879"/>
                <a:ext cx="41960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1594" r="-5797" b="-17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오른쪽 중괄호 1"/>
          <p:cNvSpPr/>
          <p:nvPr/>
        </p:nvSpPr>
        <p:spPr>
          <a:xfrm rot="5400000">
            <a:off x="2534487" y="1218424"/>
            <a:ext cx="237877" cy="1593352"/>
          </a:xfrm>
          <a:prstGeom prst="rightBrace">
            <a:avLst/>
          </a:prstGeom>
          <a:ln w="127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른쪽 중괄호 29"/>
          <p:cNvSpPr/>
          <p:nvPr/>
        </p:nvSpPr>
        <p:spPr>
          <a:xfrm rot="5400000">
            <a:off x="4581262" y="1039979"/>
            <a:ext cx="237878" cy="2174129"/>
          </a:xfrm>
          <a:prstGeom prst="rightBrace">
            <a:avLst/>
          </a:prstGeom>
          <a:ln w="127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중괄호 30"/>
          <p:cNvSpPr/>
          <p:nvPr/>
        </p:nvSpPr>
        <p:spPr>
          <a:xfrm rot="5400000">
            <a:off x="6553849" y="1602334"/>
            <a:ext cx="315981" cy="1719107"/>
          </a:xfrm>
          <a:prstGeom prst="rightBrace">
            <a:avLst/>
          </a:prstGeom>
          <a:ln w="127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539598" y="2637294"/>
                <a:ext cx="4196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598" y="2637294"/>
                <a:ext cx="41960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3043" r="-4348" b="-1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오른쪽 화살표 2"/>
          <p:cNvSpPr/>
          <p:nvPr/>
        </p:nvSpPr>
        <p:spPr>
          <a:xfrm>
            <a:off x="411480" y="2775793"/>
            <a:ext cx="256168" cy="378887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34821" y="2809240"/>
                <a:ext cx="4406719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00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1+</m:t>
                          </m:r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𝜅</m:t>
                          </m:r>
                          <m:sSup>
                            <m:sSupPr>
                              <m:ctrlPr>
                                <a:rPr lang="en-US" altLang="ko-KR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en-US" altLang="ko-KR" sz="20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ko-KR" sz="20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ko-KR" sz="2000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21" y="2809240"/>
                <a:ext cx="4406719" cy="332399"/>
              </a:xfrm>
              <a:prstGeom prst="rect">
                <a:avLst/>
              </a:prstGeom>
              <a:blipFill rotWithShape="0">
                <a:blip r:embed="rId6"/>
                <a:stretch>
                  <a:fillRect l="-831" r="-139" b="-2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그림 3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9" y="3337560"/>
            <a:ext cx="8610301" cy="2826670"/>
          </a:xfrm>
          <a:prstGeom prst="rect">
            <a:avLst/>
          </a:prstGeom>
        </p:spPr>
      </p:pic>
      <p:grpSp>
        <p:nvGrpSpPr>
          <p:cNvPr id="36" name="그룹 35"/>
          <p:cNvGrpSpPr/>
          <p:nvPr/>
        </p:nvGrpSpPr>
        <p:grpSpPr>
          <a:xfrm>
            <a:off x="1532886" y="965672"/>
            <a:ext cx="7549854" cy="1062955"/>
            <a:chOff x="35496" y="1228111"/>
            <a:chExt cx="7549854" cy="1062955"/>
          </a:xfrm>
        </p:grpSpPr>
        <p:grpSp>
          <p:nvGrpSpPr>
            <p:cNvPr id="37" name="그룹 36"/>
            <p:cNvGrpSpPr>
              <a:grpSpLocks noChangeAspect="1"/>
            </p:cNvGrpSpPr>
            <p:nvPr/>
          </p:nvGrpSpPr>
          <p:grpSpPr>
            <a:xfrm>
              <a:off x="35496" y="1428550"/>
              <a:ext cx="7549854" cy="728664"/>
              <a:chOff x="657342" y="1309334"/>
              <a:chExt cx="9320795" cy="899585"/>
            </a:xfrm>
          </p:grpSpPr>
          <p:cxnSp>
            <p:nvCxnSpPr>
              <p:cNvPr id="45" name="직선 화살표 연결선 44"/>
              <p:cNvCxnSpPr>
                <a:cxnSpLocks/>
              </p:cNvCxnSpPr>
              <p:nvPr/>
            </p:nvCxnSpPr>
            <p:spPr>
              <a:xfrm flipV="1">
                <a:off x="9094212" y="2183915"/>
                <a:ext cx="883925" cy="1174"/>
              </a:xfrm>
              <a:prstGeom prst="straightConnector1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>
                <a:cxnSpLocks/>
              </p:cNvCxnSpPr>
              <p:nvPr/>
            </p:nvCxnSpPr>
            <p:spPr>
              <a:xfrm>
                <a:off x="1336461" y="1309334"/>
                <a:ext cx="1371166" cy="494558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>
                <a:cxnSpLocks noChangeAspect="1"/>
              </p:cNvCxnSpPr>
              <p:nvPr/>
            </p:nvCxnSpPr>
            <p:spPr>
              <a:xfrm>
                <a:off x="2734593" y="1803892"/>
                <a:ext cx="3598853" cy="0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>
                <a:cxnSpLocks/>
              </p:cNvCxnSpPr>
              <p:nvPr/>
            </p:nvCxnSpPr>
            <p:spPr>
              <a:xfrm>
                <a:off x="6333446" y="1794309"/>
                <a:ext cx="2908829" cy="414610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화살표 연결선 48"/>
              <p:cNvCxnSpPr>
                <a:cxnSpLocks noChangeAspect="1"/>
              </p:cNvCxnSpPr>
              <p:nvPr/>
            </p:nvCxnSpPr>
            <p:spPr>
              <a:xfrm flipV="1">
                <a:off x="657342" y="1309334"/>
                <a:ext cx="639860" cy="13377"/>
              </a:xfrm>
              <a:prstGeom prst="straightConnector1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원통 37"/>
            <p:cNvSpPr/>
            <p:nvPr/>
          </p:nvSpPr>
          <p:spPr>
            <a:xfrm rot="16200000">
              <a:off x="3072194" y="1687030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원통 38"/>
            <p:cNvSpPr/>
            <p:nvPr/>
          </p:nvSpPr>
          <p:spPr>
            <a:xfrm rot="16200000">
              <a:off x="2851734" y="1686771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원통 39"/>
            <p:cNvSpPr/>
            <p:nvPr/>
          </p:nvSpPr>
          <p:spPr>
            <a:xfrm rot="16200000">
              <a:off x="2629875" y="1686771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276535" y="1228111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397073" y="1602221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4307072" y="1609770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6642500" y="1908359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10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9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auto">
          <a:xfrm>
            <a:off x="0" y="142034"/>
            <a:ext cx="9001840" cy="4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Biggest hurdle… </a:t>
            </a:r>
            <a:endParaRPr lang="ko-KR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1" y="864817"/>
            <a:ext cx="7161537" cy="5183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132" y="730341"/>
            <a:ext cx="892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EEX beamline has to just exchange the transverse and longitudinal emittance, but …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761067" y="3098804"/>
            <a:ext cx="347133" cy="1227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2048933" y="4275670"/>
            <a:ext cx="364067" cy="499534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48933" y="4775204"/>
            <a:ext cx="4262967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10 micron for x and 50 micron for z initially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6376254" y="2634738"/>
            <a:ext cx="507146" cy="684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6629827" y="3318938"/>
            <a:ext cx="71540" cy="24553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51916" y="3621286"/>
            <a:ext cx="4262967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~100 micron for z and ~200 micron for x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7334" y="6105221"/>
            <a:ext cx="4656665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Emittance is exchanged, but</a:t>
            </a:r>
          </a:p>
          <a:p>
            <a:r>
              <a:rPr lang="en-US" altLang="ko-K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there is huge emittance growth from CSR</a:t>
            </a:r>
            <a:endParaRPr lang="ko-KR" altLang="en-US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11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809109" y="777240"/>
            <a:ext cx="7877691" cy="5701947"/>
            <a:chOff x="485139" y="389912"/>
            <a:chExt cx="8665460" cy="627214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139" y="389912"/>
              <a:ext cx="8665460" cy="62721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09114" y="951704"/>
              <a:ext cx="3301956" cy="406265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 latinLnBrk="1">
                <a:spcAft>
                  <a:spcPts val="1200"/>
                </a:spcAft>
              </a:pPr>
              <a:r>
                <a:rPr lang="en-US" altLang="ko-KR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Emittance after double EEX</a:t>
              </a:r>
              <a:endParaRPr lang="ko-KR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직선 화살표 연결선 7"/>
            <p:cNvCxnSpPr>
              <a:stCxn id="9" idx="0"/>
            </p:cNvCxnSpPr>
            <p:nvPr/>
          </p:nvCxnSpPr>
          <p:spPr>
            <a:xfrm flipV="1">
              <a:off x="2401137" y="1348661"/>
              <a:ext cx="0" cy="95185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533304" y="2300519"/>
              <a:ext cx="17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Normal beamline</a:t>
              </a:r>
            </a:p>
            <a:p>
              <a:pPr algn="ctr" latinLnBrk="1"/>
              <a:r>
                <a:rPr lang="en-US" altLang="ko-K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(no shielding)</a:t>
              </a:r>
            </a:p>
          </p:txBody>
        </p:sp>
        <p:cxnSp>
          <p:nvCxnSpPr>
            <p:cNvPr id="10" name="직선 화살표 연결선 9"/>
            <p:cNvCxnSpPr>
              <a:stCxn id="11" idx="1"/>
            </p:cNvCxnSpPr>
            <p:nvPr/>
          </p:nvCxnSpPr>
          <p:spPr>
            <a:xfrm flipH="1">
              <a:off x="3295498" y="1919917"/>
              <a:ext cx="247650" cy="40715"/>
            </a:xfrm>
            <a:prstGeom prst="straightConnector1">
              <a:avLst/>
            </a:prstGeom>
            <a:ln w="12700">
              <a:solidFill>
                <a:srgbClr val="0000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543148" y="1627529"/>
              <a:ext cx="2654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Asymmetric dogleg beamline</a:t>
              </a:r>
            </a:p>
            <a:p>
              <a:pPr algn="ctr" latinLnBrk="1"/>
              <a:r>
                <a:rPr lang="en-US" altLang="ko-KR" sz="16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(no shielding)</a:t>
              </a:r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H="1">
              <a:off x="4035440" y="2806450"/>
              <a:ext cx="563389" cy="187379"/>
            </a:xfrm>
            <a:prstGeom prst="straightConnector1">
              <a:avLst/>
            </a:prstGeom>
            <a:ln w="12700">
              <a:solidFill>
                <a:srgbClr val="006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334068" y="2493533"/>
              <a:ext cx="2308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rPr>
                <a:t>(Shielding, all gap: 5 cm)</a:t>
              </a:r>
            </a:p>
          </p:txBody>
        </p:sp>
        <p:cxnSp>
          <p:nvCxnSpPr>
            <p:cNvPr id="14" name="직선 화살표 연결선 13"/>
            <p:cNvCxnSpPr/>
            <p:nvPr/>
          </p:nvCxnSpPr>
          <p:spPr>
            <a:xfrm>
              <a:off x="4141776" y="4274728"/>
              <a:ext cx="350716" cy="194409"/>
            </a:xfrm>
            <a:prstGeom prst="straightConnector1">
              <a:avLst/>
            </a:prstGeom>
            <a:ln w="12700">
              <a:solidFill>
                <a:srgbClr val="00FF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327810" y="3978414"/>
              <a:ext cx="2009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rgbClr val="00FFFF"/>
                  </a:solidFill>
                  <a:latin typeface="Times New Roman" pitchFamily="18" charset="0"/>
                  <a:cs typeface="Times New Roman" pitchFamily="18" charset="0"/>
                </a:rPr>
                <a:t>(Shielding, gap: 2 cm)</a:t>
              </a:r>
            </a:p>
          </p:txBody>
        </p:sp>
        <p:cxnSp>
          <p:nvCxnSpPr>
            <p:cNvPr id="16" name="직선 화살표 연결선 15"/>
            <p:cNvCxnSpPr/>
            <p:nvPr/>
          </p:nvCxnSpPr>
          <p:spPr>
            <a:xfrm>
              <a:off x="6017411" y="5298185"/>
              <a:ext cx="636300" cy="73964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709106" y="4686485"/>
              <a:ext cx="17356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 growth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972" y="877513"/>
              <a:ext cx="178129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>
                <a:spcAft>
                  <a:spcPts val="600"/>
                </a:spcAft>
              </a:pPr>
              <a:r>
                <a:rPr lang="en-US" altLang="ko-K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Charge: 5 </a:t>
              </a:r>
              <a:r>
                <a:rPr lang="en-US" altLang="ko-KR" sz="1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nC</a:t>
              </a:r>
              <a:endParaRPr lang="en-US" altLang="ko-KR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atinLnBrk="1">
                <a:spcAft>
                  <a:spcPts val="600"/>
                </a:spcAft>
              </a:pPr>
              <a:r>
                <a:rPr lang="en-US" altLang="ko-K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Energy: 50 MeV</a:t>
              </a:r>
            </a:p>
          </p:txBody>
        </p:sp>
        <p:cxnSp>
          <p:nvCxnSpPr>
            <p:cNvPr id="19" name="직선 화살표 연결선 18"/>
            <p:cNvCxnSpPr/>
            <p:nvPr/>
          </p:nvCxnSpPr>
          <p:spPr>
            <a:xfrm flipH="1">
              <a:off x="7636075" y="5025039"/>
              <a:ext cx="41544" cy="356242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985372" y="5020530"/>
              <a:ext cx="2232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SC + 2</a:t>
              </a:r>
              <a:r>
                <a:rPr lang="en-US" altLang="ko-KR" sz="1600" baseline="300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nd</a:t>
              </a:r>
              <a:r>
                <a:rPr lang="en-US" altLang="ko-KR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order growth (SC dominant)</a:t>
              </a:r>
            </a:p>
          </p:txBody>
        </p:sp>
        <p:cxnSp>
          <p:nvCxnSpPr>
            <p:cNvPr id="21" name="직선 화살표 연결선 20"/>
            <p:cNvCxnSpPr/>
            <p:nvPr/>
          </p:nvCxnSpPr>
          <p:spPr>
            <a:xfrm flipH="1">
              <a:off x="5348479" y="3738913"/>
              <a:ext cx="17835" cy="417686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035440" y="3134516"/>
              <a:ext cx="2782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Beam </a:t>
              </a:r>
              <a:r>
                <a:rPr lang="en-US" altLang="ko-KR" sz="1600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optim</a:t>
              </a:r>
              <a:endParaRPr lang="en-US" altLang="ko-KR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1"/>
              <a:r>
                <a:rPr lang="en-US" altLang="ko-KR" sz="16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(Shielding, partial gap: 2 cm)</a:t>
              </a:r>
            </a:p>
          </p:txBody>
        </p:sp>
        <p:cxnSp>
          <p:nvCxnSpPr>
            <p:cNvPr id="23" name="직선 화살표 연결선 22"/>
            <p:cNvCxnSpPr/>
            <p:nvPr/>
          </p:nvCxnSpPr>
          <p:spPr>
            <a:xfrm flipH="1">
              <a:off x="6167250" y="4469137"/>
              <a:ext cx="213051" cy="349670"/>
            </a:xfrm>
            <a:prstGeom prst="straightConnector1">
              <a:avLst/>
            </a:prstGeom>
            <a:ln w="12700">
              <a:solidFill>
                <a:srgbClr val="FFCC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451868" y="3847988"/>
              <a:ext cx="2782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600" dirty="0" smtClean="0">
                  <a:solidFill>
                    <a:srgbClr val="FFCC66"/>
                  </a:solidFill>
                  <a:latin typeface="Times New Roman" pitchFamily="18" charset="0"/>
                  <a:cs typeface="Times New Roman" pitchFamily="18" charset="0"/>
                </a:rPr>
                <a:t>beam </a:t>
              </a:r>
              <a:r>
                <a:rPr lang="en-US" altLang="ko-KR" sz="1600" dirty="0" err="1" smtClean="0">
                  <a:solidFill>
                    <a:srgbClr val="FFCC66"/>
                  </a:solidFill>
                  <a:latin typeface="Times New Roman" pitchFamily="18" charset="0"/>
                  <a:cs typeface="Times New Roman" pitchFamily="18" charset="0"/>
                </a:rPr>
                <a:t>optim</a:t>
              </a:r>
              <a:endParaRPr lang="en-US" altLang="ko-KR" sz="1600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1"/>
              <a:r>
                <a:rPr lang="en-US" altLang="ko-KR" sz="1600" dirty="0" smtClean="0">
                  <a:solidFill>
                    <a:srgbClr val="FFCC66"/>
                  </a:solidFill>
                  <a:latin typeface="Times New Roman" pitchFamily="18" charset="0"/>
                  <a:cs typeface="Times New Roman" pitchFamily="18" charset="0"/>
                </a:rPr>
                <a:t>(Shielding, all gap: 2 cm)</a:t>
              </a:r>
            </a:p>
          </p:txBody>
        </p:sp>
      </p:grpSp>
      <p:sp>
        <p:nvSpPr>
          <p:cNvPr id="77" name="제목 1"/>
          <p:cNvSpPr txBox="1">
            <a:spLocks/>
          </p:cNvSpPr>
          <p:nvPr/>
        </p:nvSpPr>
        <p:spPr bwMode="auto">
          <a:xfrm>
            <a:off x="0" y="142034"/>
            <a:ext cx="9001840" cy="4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Efforts to reduce emittance growth from CSR</a:t>
            </a:r>
            <a:endParaRPr lang="ko-KR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직사각형 64"/>
          <p:cNvSpPr/>
          <p:nvPr/>
        </p:nvSpPr>
        <p:spPr>
          <a:xfrm>
            <a:off x="6231646" y="6238845"/>
            <a:ext cx="28666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FEL (2017)</a:t>
            </a:r>
            <a:endParaRPr lang="ko-KR" alt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12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853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How far we can go with 100 </a:t>
            </a:r>
            <a:r>
              <a:rPr lang="en-US" altLang="ko-KR" sz="2200" b="1" dirty="0" err="1" smtClean="0"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 and 1 micron emittance?</a:t>
            </a:r>
            <a:endParaRPr lang="ko-KR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3537" y="1026063"/>
            <a:ext cx="2401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with collective effect,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partial gap 2 cm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ko-KR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(final: 1.15 micron for 0.5 mm)</a:t>
            </a:r>
            <a:endParaRPr lang="ko-KR" altLang="en-US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오른쪽 화살표 24"/>
          <p:cNvSpPr/>
          <p:nvPr/>
        </p:nvSpPr>
        <p:spPr>
          <a:xfrm rot="10800000">
            <a:off x="3375431" y="1302596"/>
            <a:ext cx="299569" cy="308709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3369975" y="2316665"/>
            <a:ext cx="2401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with collective effect,</a:t>
            </a:r>
          </a:p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1 cm gap</a:t>
            </a:r>
          </a:p>
          <a:p>
            <a:pPr algn="ctr"/>
            <a:r>
              <a:rPr lang="en-US" altLang="ko-KR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(final: 1.04 micron)</a:t>
            </a:r>
            <a:endParaRPr lang="ko-KR" altLang="en-US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5557362" y="2594483"/>
            <a:ext cx="299569" cy="308709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40"/>
            <a:ext cx="3675000" cy="266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462" y="777240"/>
            <a:ext cx="3675000" cy="2660000"/>
          </a:xfrm>
          <a:prstGeom prst="rect">
            <a:avLst/>
          </a:prstGeom>
        </p:spPr>
      </p:pic>
      <p:sp>
        <p:nvSpPr>
          <p:cNvPr id="17" name="직사각형 64"/>
          <p:cNvSpPr/>
          <p:nvPr/>
        </p:nvSpPr>
        <p:spPr>
          <a:xfrm>
            <a:off x="6668552" y="6322150"/>
            <a:ext cx="286663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IPAC (2017)</a:t>
            </a:r>
            <a:endParaRPr lang="ko-KR" altLang="en-US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5" y="3646665"/>
            <a:ext cx="3675000" cy="266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57162" y="4448808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with collective 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effect,</a:t>
            </a:r>
          </a:p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all gap 2 cm / 5 degree bending</a:t>
            </a:r>
            <a:endParaRPr lang="en-US" altLang="ko-KR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ko-KR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(final: </a:t>
            </a:r>
            <a:r>
              <a:rPr lang="en-US" altLang="ko-KR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1.1 </a:t>
            </a:r>
            <a:r>
              <a:rPr lang="en-US" altLang="ko-KR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micron for 0.5 mm)</a:t>
            </a:r>
            <a:endParaRPr lang="ko-KR" altLang="en-US" sz="1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오른쪽 화살표 28"/>
          <p:cNvSpPr/>
          <p:nvPr/>
        </p:nvSpPr>
        <p:spPr>
          <a:xfrm rot="10800000">
            <a:off x="3600934" y="4725341"/>
            <a:ext cx="299569" cy="308709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13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Experiment</a:t>
            </a:r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제목 1"/>
          <p:cNvSpPr txBox="1">
            <a:spLocks/>
          </p:cNvSpPr>
          <p:nvPr/>
        </p:nvSpPr>
        <p:spPr bwMode="auto">
          <a:xfrm>
            <a:off x="0" y="116632"/>
            <a:ext cx="8820472" cy="41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zero-diagonal characteristic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19202" r="9279" b="33242"/>
          <a:stretch/>
        </p:blipFill>
        <p:spPr>
          <a:xfrm>
            <a:off x="0" y="2858776"/>
            <a:ext cx="9660610" cy="1578336"/>
          </a:xfrm>
          <a:prstGeom prst="rect">
            <a:avLst/>
          </a:prstGeom>
        </p:spPr>
      </p:pic>
      <p:cxnSp>
        <p:nvCxnSpPr>
          <p:cNvPr id="52" name="직선 화살표 연결선 51"/>
          <p:cNvCxnSpPr/>
          <p:nvPr/>
        </p:nvCxnSpPr>
        <p:spPr>
          <a:xfrm flipH="1">
            <a:off x="7739949" y="3267057"/>
            <a:ext cx="333302" cy="505778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30897" y="2850891"/>
            <a:ext cx="110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Scan</a:t>
            </a:r>
            <a:endParaRPr lang="ko-KR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93" y="4371350"/>
            <a:ext cx="3042614" cy="220358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8" y="4390734"/>
            <a:ext cx="3042614" cy="2203582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112" y="4393770"/>
            <a:ext cx="3042614" cy="220358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155963" y="45479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Q1= -0.5 T/m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87572" y="45392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Q1= 0.5 T/m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88331" y="45392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Q1= 0 T/m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68140" y="5432622"/>
            <a:ext cx="15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4.9 mm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91327" y="5419200"/>
            <a:ext cx="15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3.2 mm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60358" y="5319369"/>
            <a:ext cx="15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1.4 mm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직선 화살표 연결선 75"/>
          <p:cNvCxnSpPr/>
          <p:nvPr/>
        </p:nvCxnSpPr>
        <p:spPr>
          <a:xfrm flipH="1" flipV="1">
            <a:off x="476916" y="3075596"/>
            <a:ext cx="3086999" cy="1246343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/>
          <p:nvPr/>
        </p:nvCxnSpPr>
        <p:spPr>
          <a:xfrm flipH="1">
            <a:off x="1403648" y="2768393"/>
            <a:ext cx="2088232" cy="204413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그림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21" y="562303"/>
            <a:ext cx="3042614" cy="220358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660" y="566937"/>
            <a:ext cx="3042614" cy="2203582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1874" y="577346"/>
            <a:ext cx="3042614" cy="2203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522364" y="761160"/>
                <a:ext cx="23114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𝐐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𝐓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𝐦</m:t>
                      </m:r>
                    </m:oMath>
                  </m:oMathPara>
                </a14:m>
                <a:endParaRPr lang="ko-KR" altLang="en-US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364" y="761160"/>
                <a:ext cx="2311498" cy="338554"/>
              </a:xfrm>
              <a:prstGeom prst="rect">
                <a:avLst/>
              </a:prstGeom>
              <a:blipFill rotWithShape="0">
                <a:blip r:embed="rId9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314786" y="758192"/>
                <a:ext cx="23816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𝐐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=+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𝐓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𝐦</m:t>
                      </m:r>
                    </m:oMath>
                  </m:oMathPara>
                </a14:m>
                <a:endParaRPr lang="ko-KR" altLang="en-US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86" y="758192"/>
                <a:ext cx="2381619" cy="338554"/>
              </a:xfrm>
              <a:prstGeom prst="rect">
                <a:avLst/>
              </a:prstGeom>
              <a:blipFill rotWithShape="0">
                <a:blip r:embed="rId10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753562" y="758192"/>
                <a:ext cx="2442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𝐐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ko-KR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𝐓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ko-KR" sz="16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𝐦</m:t>
                      </m:r>
                    </m:oMath>
                  </m:oMathPara>
                </a14:m>
                <a:endParaRPr lang="ko-KR" altLang="en-US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62" y="758192"/>
                <a:ext cx="2442719" cy="338554"/>
              </a:xfrm>
              <a:prstGeom prst="rect">
                <a:avLst/>
              </a:prstGeom>
              <a:blipFill rotWithShape="0">
                <a:blip r:embed="rId11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4333284" y="1541130"/>
            <a:ext cx="15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9.1 mm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471193" y="1426127"/>
            <a:ext cx="15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10.5 mm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11114" y="1519324"/>
            <a:ext cx="1590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rms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10.2 mm</a:t>
            </a:r>
            <a:endParaRPr lang="ko-KR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705787">
            <a:off x="1652754" y="3086855"/>
            <a:ext cx="822315" cy="616736"/>
          </a:xfrm>
          <a:prstGeom prst="rect">
            <a:avLst/>
          </a:prstGeom>
        </p:spPr>
      </p:pic>
      <p:grpSp>
        <p:nvGrpSpPr>
          <p:cNvPr id="62" name="그룹 61"/>
          <p:cNvGrpSpPr/>
          <p:nvPr/>
        </p:nvGrpSpPr>
        <p:grpSpPr>
          <a:xfrm>
            <a:off x="6516216" y="2852936"/>
            <a:ext cx="1094874" cy="1094874"/>
            <a:chOff x="3080318" y="2454197"/>
            <a:chExt cx="3123804" cy="3123804"/>
          </a:xfrm>
        </p:grpSpPr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3080318" y="2454197"/>
              <a:ext cx="3123804" cy="3123804"/>
            </a:xfrm>
            <a:prstGeom prst="rect">
              <a:avLst/>
            </a:prstGeom>
          </p:spPr>
        </p:pic>
        <p:sp>
          <p:nvSpPr>
            <p:cNvPr id="64" name="직사각형 63"/>
            <p:cNvSpPr/>
            <p:nvPr/>
          </p:nvSpPr>
          <p:spPr>
            <a:xfrm>
              <a:off x="3517852" y="3744480"/>
              <a:ext cx="1897587" cy="30381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4862680" y="4308881"/>
              <a:ext cx="659718" cy="24677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6" name="아래쪽 화살표 65"/>
          <p:cNvSpPr/>
          <p:nvPr/>
        </p:nvSpPr>
        <p:spPr>
          <a:xfrm>
            <a:off x="6799583" y="2823795"/>
            <a:ext cx="432392" cy="2479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아래쪽 화살표 66"/>
          <p:cNvSpPr/>
          <p:nvPr/>
        </p:nvSpPr>
        <p:spPr>
          <a:xfrm rot="10800000">
            <a:off x="6803550" y="3742852"/>
            <a:ext cx="432392" cy="2479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15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3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7 -0.00486 0.00052 -0.00533 0 -0.00949 C 0 -0.00996 -0.00017 -0.01019 -0.00017 -0.01065 C -0.00017 -0.01736 0 -0.02408 0 -0.03079 C 0 -0.03357 0.00017 -0.03357 -0.00069 -0.03287 L 0 0 Z " pathEditMode="relative" ptsTypes="AAAAAAA">
                                      <p:cBhvr>
                                        <p:cTn id="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92 L 2.5E-6 0.03102 L -0.00035 -0.00092 Z " pathEditMode="relative" ptsTypes="AAA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588" y="2816520"/>
            <a:ext cx="9144000" cy="2196656"/>
            <a:chOff x="-546311" y="1626901"/>
            <a:chExt cx="9689312" cy="2196656"/>
          </a:xfrm>
        </p:grpSpPr>
        <p:grpSp>
          <p:nvGrpSpPr>
            <p:cNvPr id="38" name="그룹 37"/>
            <p:cNvGrpSpPr>
              <a:grpSpLocks noChangeAspect="1"/>
            </p:cNvGrpSpPr>
            <p:nvPr/>
          </p:nvGrpSpPr>
          <p:grpSpPr>
            <a:xfrm>
              <a:off x="-1000" y="1633571"/>
              <a:ext cx="9144001" cy="2189986"/>
              <a:chOff x="597630" y="15354606"/>
              <a:chExt cx="14726503" cy="3526995"/>
            </a:xfrm>
          </p:grpSpPr>
          <p:grpSp>
            <p:nvGrpSpPr>
              <p:cNvPr id="39" name="그룹 38"/>
              <p:cNvGrpSpPr>
                <a:grpSpLocks noChangeAspect="1"/>
              </p:cNvGrpSpPr>
              <p:nvPr/>
            </p:nvGrpSpPr>
            <p:grpSpPr>
              <a:xfrm>
                <a:off x="597630" y="15401593"/>
                <a:ext cx="14726503" cy="3480008"/>
                <a:chOff x="12487149" y="14528737"/>
                <a:chExt cx="13387730" cy="3163644"/>
              </a:xfrm>
            </p:grpSpPr>
            <p:pic>
              <p:nvPicPr>
                <p:cNvPr id="4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52" t="23715" r="3214" b="12285"/>
                <a:stretch/>
              </p:blipFill>
              <p:spPr bwMode="auto">
                <a:xfrm>
                  <a:off x="12487149" y="14528737"/>
                  <a:ext cx="13387730" cy="3119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" name="직사각형 41"/>
                <p:cNvSpPr/>
                <p:nvPr/>
              </p:nvSpPr>
              <p:spPr>
                <a:xfrm>
                  <a:off x="12761342" y="15718363"/>
                  <a:ext cx="2952328" cy="15790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직사각형 42"/>
                <p:cNvSpPr/>
                <p:nvPr/>
              </p:nvSpPr>
              <p:spPr>
                <a:xfrm>
                  <a:off x="15470678" y="15835181"/>
                  <a:ext cx="1946319" cy="18130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17468822" y="16088473"/>
                  <a:ext cx="1946319" cy="12809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17657920" y="16282826"/>
                  <a:ext cx="1946319" cy="12809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18454207" y="16411421"/>
                  <a:ext cx="1946319" cy="12809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 rot="-4260000">
                  <a:off x="21309756" y="15501275"/>
                  <a:ext cx="45719" cy="14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 rot="-4260000">
                  <a:off x="17153708" y="14774382"/>
                  <a:ext cx="45719" cy="122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0" name="직사각형 39"/>
              <p:cNvSpPr/>
              <p:nvPr/>
            </p:nvSpPr>
            <p:spPr>
              <a:xfrm>
                <a:off x="738068" y="15354606"/>
                <a:ext cx="1205474" cy="9633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7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5" t="41293" r="44940" b="46909"/>
            <a:stretch/>
          </p:blipFill>
          <p:spPr bwMode="auto">
            <a:xfrm>
              <a:off x="390885" y="1669972"/>
              <a:ext cx="443821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2" t="23715" r="80807" b="59833"/>
            <a:stretch/>
          </p:blipFill>
          <p:spPr bwMode="auto">
            <a:xfrm>
              <a:off x="-546311" y="1626901"/>
              <a:ext cx="965613" cy="602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왼쪽 화살표 70"/>
          <p:cNvSpPr/>
          <p:nvPr/>
        </p:nvSpPr>
        <p:spPr>
          <a:xfrm>
            <a:off x="7613402" y="3883387"/>
            <a:ext cx="1176119" cy="184459"/>
          </a:xfrm>
          <a:prstGeom prst="leftArrow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7566600" y="3581193"/>
            <a:ext cx="1757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ko-KR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altLang="ko-KR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48 MeV</a:t>
            </a:r>
            <a:endParaRPr lang="ko-KR" altLang="en-US" sz="1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57975" y="2930725"/>
            <a:ext cx="352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ea"/>
              <a:buAutoNum type="circleNumDbPlain"/>
            </a:pP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initial horizontal profile</a:t>
            </a:r>
            <a:endParaRPr lang="ko-KR" alt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-75092" y="3650837"/>
            <a:ext cx="387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ea"/>
              <a:buAutoNum type="circleNumDbPlain" startAt="2"/>
            </a:pPr>
            <a:r>
              <a:rPr lang="en-US" altLang="ko-KR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final longitudinal current profile</a:t>
            </a:r>
            <a:endParaRPr lang="ko-KR" altLang="en-US" sz="1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 flipV="1">
            <a:off x="389585" y="3094529"/>
            <a:ext cx="326446" cy="55344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/>
          <p:cNvCxnSpPr/>
          <p:nvPr/>
        </p:nvCxnSpPr>
        <p:spPr>
          <a:xfrm>
            <a:off x="5856454" y="3335902"/>
            <a:ext cx="570918" cy="74481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16188" r="18656" b="25012"/>
          <a:stretch/>
        </p:blipFill>
        <p:spPr>
          <a:xfrm rot="5400000">
            <a:off x="6230495" y="3217285"/>
            <a:ext cx="1118519" cy="49450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29247" r="38776" b="26710"/>
          <a:stretch/>
        </p:blipFill>
        <p:spPr>
          <a:xfrm rot="16200000">
            <a:off x="6697759" y="3191956"/>
            <a:ext cx="1121332" cy="52052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74" name="제목 1"/>
          <p:cNvSpPr txBox="1">
            <a:spLocks/>
          </p:cNvSpPr>
          <p:nvPr/>
        </p:nvSpPr>
        <p:spPr bwMode="auto">
          <a:xfrm>
            <a:off x="-4089" y="120367"/>
            <a:ext cx="9129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result – shaping capability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173512" y="552492"/>
            <a:ext cx="2614620" cy="2318719"/>
            <a:chOff x="2173512" y="552492"/>
            <a:chExt cx="2614620" cy="2318719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8057" y="926412"/>
              <a:ext cx="2510075" cy="18168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118" name="TextBox 117"/>
            <p:cNvSpPr txBox="1"/>
            <p:nvPr/>
          </p:nvSpPr>
          <p:spPr>
            <a:xfrm rot="1740000">
              <a:off x="2974138" y="852149"/>
              <a:ext cx="1390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Triangle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7" name="그룹 126"/>
            <p:cNvGrpSpPr/>
            <p:nvPr/>
          </p:nvGrpSpPr>
          <p:grpSpPr>
            <a:xfrm>
              <a:off x="2173512" y="552492"/>
              <a:ext cx="2315613" cy="2318719"/>
              <a:chOff x="3785172" y="549474"/>
              <a:chExt cx="4512476" cy="4518527"/>
            </a:xfrm>
          </p:grpSpPr>
          <p:cxnSp>
            <p:nvCxnSpPr>
              <p:cNvPr id="128" name="직선 화살표 연결선 127"/>
              <p:cNvCxnSpPr/>
              <p:nvPr/>
            </p:nvCxnSpPr>
            <p:spPr>
              <a:xfrm flipH="1">
                <a:off x="4028273" y="3249817"/>
                <a:ext cx="1124665" cy="6962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화살표 연결선 128"/>
              <p:cNvCxnSpPr/>
              <p:nvPr/>
            </p:nvCxnSpPr>
            <p:spPr>
              <a:xfrm>
                <a:off x="5144886" y="3249160"/>
                <a:ext cx="3152762" cy="181884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화살표 연결선 129"/>
              <p:cNvCxnSpPr/>
              <p:nvPr/>
            </p:nvCxnSpPr>
            <p:spPr>
              <a:xfrm flipV="1">
                <a:off x="5144886" y="549474"/>
                <a:ext cx="0" cy="270378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/>
              <p:cNvSpPr txBox="1"/>
              <p:nvPr/>
            </p:nvSpPr>
            <p:spPr>
              <a:xfrm>
                <a:off x="3785172" y="3197391"/>
                <a:ext cx="75184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ko-KR" altLang="en-US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54744" y="589182"/>
            <a:ext cx="2614844" cy="2318719"/>
            <a:chOff x="54744" y="589182"/>
            <a:chExt cx="2614844" cy="2318719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513" y="958863"/>
              <a:ext cx="2510075" cy="18168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grpSp>
          <p:nvGrpSpPr>
            <p:cNvPr id="122" name="그룹 121"/>
            <p:cNvGrpSpPr/>
            <p:nvPr/>
          </p:nvGrpSpPr>
          <p:grpSpPr>
            <a:xfrm>
              <a:off x="54744" y="589182"/>
              <a:ext cx="2315613" cy="2318719"/>
              <a:chOff x="3785172" y="549474"/>
              <a:chExt cx="4512476" cy="4518527"/>
            </a:xfrm>
          </p:grpSpPr>
          <p:cxnSp>
            <p:nvCxnSpPr>
              <p:cNvPr id="123" name="직선 화살표 연결선 122"/>
              <p:cNvCxnSpPr/>
              <p:nvPr/>
            </p:nvCxnSpPr>
            <p:spPr>
              <a:xfrm flipH="1">
                <a:off x="4028273" y="3249817"/>
                <a:ext cx="1124665" cy="6962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화살표 연결선 123"/>
              <p:cNvCxnSpPr/>
              <p:nvPr/>
            </p:nvCxnSpPr>
            <p:spPr>
              <a:xfrm>
                <a:off x="5144886" y="3249160"/>
                <a:ext cx="3152762" cy="181884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화살표 연결선 124"/>
              <p:cNvCxnSpPr/>
              <p:nvPr/>
            </p:nvCxnSpPr>
            <p:spPr>
              <a:xfrm flipV="1">
                <a:off x="5144886" y="549474"/>
                <a:ext cx="0" cy="270378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3785172" y="3197391"/>
                <a:ext cx="75184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ko-KR" altLang="en-US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 rot="1740000">
              <a:off x="701785" y="890101"/>
              <a:ext cx="1601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4460677" y="565523"/>
            <a:ext cx="2610896" cy="2318719"/>
            <a:chOff x="4460677" y="565523"/>
            <a:chExt cx="2610896" cy="2318719"/>
          </a:xfrm>
        </p:grpSpPr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1498" y="928287"/>
              <a:ext cx="2510075" cy="18168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119" name="TextBox 118"/>
            <p:cNvSpPr txBox="1"/>
            <p:nvPr/>
          </p:nvSpPr>
          <p:spPr>
            <a:xfrm rot="1740000">
              <a:off x="5133979" y="856899"/>
              <a:ext cx="1549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Rectangle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2" name="그룹 131"/>
            <p:cNvGrpSpPr/>
            <p:nvPr/>
          </p:nvGrpSpPr>
          <p:grpSpPr>
            <a:xfrm>
              <a:off x="4460677" y="565523"/>
              <a:ext cx="2315613" cy="2318719"/>
              <a:chOff x="3785172" y="549474"/>
              <a:chExt cx="4512476" cy="4518527"/>
            </a:xfrm>
          </p:grpSpPr>
          <p:cxnSp>
            <p:nvCxnSpPr>
              <p:cNvPr id="133" name="직선 화살표 연결선 132"/>
              <p:cNvCxnSpPr/>
              <p:nvPr/>
            </p:nvCxnSpPr>
            <p:spPr>
              <a:xfrm flipH="1">
                <a:off x="4028273" y="3249817"/>
                <a:ext cx="1124665" cy="6962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직선 화살표 연결선 133"/>
              <p:cNvCxnSpPr/>
              <p:nvPr/>
            </p:nvCxnSpPr>
            <p:spPr>
              <a:xfrm>
                <a:off x="5144886" y="3249160"/>
                <a:ext cx="3152762" cy="181884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직선 화살표 연결선 134"/>
              <p:cNvCxnSpPr/>
              <p:nvPr/>
            </p:nvCxnSpPr>
            <p:spPr>
              <a:xfrm flipV="1">
                <a:off x="5144886" y="549474"/>
                <a:ext cx="0" cy="270378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3785172" y="3197391"/>
                <a:ext cx="75184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ko-KR" altLang="en-US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6749647" y="548640"/>
            <a:ext cx="2608425" cy="2318719"/>
            <a:chOff x="6749647" y="548640"/>
            <a:chExt cx="2608425" cy="2318719"/>
          </a:xfrm>
        </p:grpSpPr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7997" y="901764"/>
              <a:ext cx="2510075" cy="18168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120" name="TextBox 119"/>
            <p:cNvSpPr txBox="1"/>
            <p:nvPr/>
          </p:nvSpPr>
          <p:spPr>
            <a:xfrm rot="1740000">
              <a:off x="7412895" y="855322"/>
              <a:ext cx="1549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Trapezoid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7" name="그룹 136"/>
            <p:cNvGrpSpPr/>
            <p:nvPr/>
          </p:nvGrpSpPr>
          <p:grpSpPr>
            <a:xfrm>
              <a:off x="6749647" y="548640"/>
              <a:ext cx="2315613" cy="2318719"/>
              <a:chOff x="3785172" y="549474"/>
              <a:chExt cx="4512476" cy="4518527"/>
            </a:xfrm>
          </p:grpSpPr>
          <p:cxnSp>
            <p:nvCxnSpPr>
              <p:cNvPr id="138" name="직선 화살표 연결선 137"/>
              <p:cNvCxnSpPr/>
              <p:nvPr/>
            </p:nvCxnSpPr>
            <p:spPr>
              <a:xfrm flipH="1">
                <a:off x="4028273" y="3249817"/>
                <a:ext cx="1124665" cy="6962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직선 화살표 연결선 138"/>
              <p:cNvCxnSpPr/>
              <p:nvPr/>
            </p:nvCxnSpPr>
            <p:spPr>
              <a:xfrm>
                <a:off x="5144886" y="3249160"/>
                <a:ext cx="3152762" cy="181884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직선 화살표 연결선 139"/>
              <p:cNvCxnSpPr/>
              <p:nvPr/>
            </p:nvCxnSpPr>
            <p:spPr>
              <a:xfrm flipV="1">
                <a:off x="5144886" y="549474"/>
                <a:ext cx="0" cy="270378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3785172" y="3197391"/>
                <a:ext cx="751848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ko-KR" altLang="en-US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-537278" y="3619689"/>
            <a:ext cx="3189628" cy="2172636"/>
            <a:chOff x="-537278" y="3619689"/>
            <a:chExt cx="3189628" cy="2172636"/>
          </a:xfrm>
        </p:grpSpPr>
        <p:sp>
          <p:nvSpPr>
            <p:cNvPr id="87" name="TextBox 86"/>
            <p:cNvSpPr txBox="1"/>
            <p:nvPr/>
          </p:nvSpPr>
          <p:spPr>
            <a:xfrm rot="1800000">
              <a:off x="-190689" y="5295835"/>
              <a:ext cx="1601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 startAt="2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그룹 81"/>
            <p:cNvGrpSpPr/>
            <p:nvPr/>
          </p:nvGrpSpPr>
          <p:grpSpPr>
            <a:xfrm>
              <a:off x="-537278" y="3619689"/>
              <a:ext cx="3189628" cy="2172636"/>
              <a:chOff x="-545479" y="4015612"/>
              <a:chExt cx="3189628" cy="2172636"/>
            </a:xfrm>
          </p:grpSpPr>
          <p:grpSp>
            <p:nvGrpSpPr>
              <p:cNvPr id="142" name="그룹 141"/>
              <p:cNvGrpSpPr/>
              <p:nvPr/>
            </p:nvGrpSpPr>
            <p:grpSpPr>
              <a:xfrm>
                <a:off x="61095" y="4239202"/>
                <a:ext cx="2469689" cy="1355272"/>
                <a:chOff x="2600367" y="2097946"/>
                <a:chExt cx="4812727" cy="2641041"/>
              </a:xfrm>
            </p:grpSpPr>
            <p:cxnSp>
              <p:nvCxnSpPr>
                <p:cNvPr id="143" name="직선 화살표 연결선 142"/>
                <p:cNvCxnSpPr/>
                <p:nvPr/>
              </p:nvCxnSpPr>
              <p:spPr>
                <a:xfrm flipH="1">
                  <a:off x="2600367" y="3249817"/>
                  <a:ext cx="2552573" cy="1489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직선 화살표 연결선 143"/>
                <p:cNvCxnSpPr/>
                <p:nvPr/>
              </p:nvCxnSpPr>
              <p:spPr>
                <a:xfrm>
                  <a:off x="5144886" y="3249160"/>
                  <a:ext cx="2268208" cy="1331227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직선 화살표 연결선 144"/>
                <p:cNvCxnSpPr/>
                <p:nvPr/>
              </p:nvCxnSpPr>
              <p:spPr>
                <a:xfrm flipV="1">
                  <a:off x="5144886" y="2404639"/>
                  <a:ext cx="0" cy="8486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TextBox 145"/>
                <p:cNvSpPr txBox="1"/>
                <p:nvPr/>
              </p:nvSpPr>
              <p:spPr>
                <a:xfrm>
                  <a:off x="5031439" y="2097946"/>
                  <a:ext cx="751848" cy="719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9" name="그룹 68"/>
              <p:cNvGrpSpPr/>
              <p:nvPr/>
            </p:nvGrpSpPr>
            <p:grpSpPr>
              <a:xfrm>
                <a:off x="-545479" y="4015612"/>
                <a:ext cx="3189628" cy="2172636"/>
                <a:chOff x="-2400929" y="4150378"/>
                <a:chExt cx="3189628" cy="2172636"/>
              </a:xfrm>
            </p:grpSpPr>
            <p:grpSp>
              <p:nvGrpSpPr>
                <p:cNvPr id="62" name="그룹 61"/>
                <p:cNvGrpSpPr/>
                <p:nvPr/>
              </p:nvGrpSpPr>
              <p:grpSpPr>
                <a:xfrm>
                  <a:off x="-107870" y="4150378"/>
                  <a:ext cx="896569" cy="2002726"/>
                  <a:chOff x="-107870" y="4150378"/>
                  <a:chExt cx="896569" cy="2002726"/>
                </a:xfrm>
              </p:grpSpPr>
              <p:grpSp>
                <p:nvGrpSpPr>
                  <p:cNvPr id="25" name="그룹 24"/>
                  <p:cNvGrpSpPr/>
                  <p:nvPr/>
                </p:nvGrpSpPr>
                <p:grpSpPr>
                  <a:xfrm>
                    <a:off x="-107870" y="4333328"/>
                    <a:ext cx="896569" cy="1819776"/>
                    <a:chOff x="-1446787" y="1422267"/>
                    <a:chExt cx="896569" cy="1819776"/>
                  </a:xfrm>
                </p:grpSpPr>
                <p:pic>
                  <p:nvPicPr>
                    <p:cNvPr id="150" name="그림 149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4153" r="87117" b="851"/>
                    <a:stretch/>
                  </p:blipFill>
                  <p:spPr>
                    <a:xfrm>
                      <a:off x="-1263546" y="1422267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sp>
                  <p:nvSpPr>
                    <p:cNvPr id="152" name="직사각형 151"/>
                    <p:cNvSpPr/>
                    <p:nvPr/>
                  </p:nvSpPr>
                  <p:spPr>
                    <a:xfrm rot="1800000">
                      <a:off x="-1446787" y="2313479"/>
                      <a:ext cx="302288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53" name="직사각형 152"/>
                    <p:cNvSpPr/>
                    <p:nvPr/>
                  </p:nvSpPr>
                  <p:spPr>
                    <a:xfrm rot="1800000">
                      <a:off x="-653576" y="2560953"/>
                      <a:ext cx="103358" cy="1077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pic>
                <p:nvPicPr>
                  <p:cNvPr id="151" name="그림 150"/>
                  <p:cNvPicPr>
                    <a:picLocks/>
                  </p:cNvPicPr>
                  <p:nvPr/>
                </p:nvPicPr>
                <p:blipFill rotWithShape="1">
                  <a:blip r:embed="rId9"/>
                  <a:srcRect l="-3915" r="95185" b="851"/>
                  <a:stretch/>
                </p:blipFill>
                <p:spPr>
                  <a:xfrm rot="10800000">
                    <a:off x="147667" y="4150378"/>
                    <a:ext cx="182880" cy="181977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</p:grpSp>
            <p:grpSp>
              <p:nvGrpSpPr>
                <p:cNvPr id="61" name="그룹 60"/>
                <p:cNvGrpSpPr/>
                <p:nvPr/>
              </p:nvGrpSpPr>
              <p:grpSpPr>
                <a:xfrm>
                  <a:off x="-2400929" y="4754425"/>
                  <a:ext cx="2788095" cy="1568589"/>
                  <a:chOff x="-614583" y="4740771"/>
                  <a:chExt cx="2788095" cy="1568589"/>
                </a:xfrm>
              </p:grpSpPr>
              <p:pic>
                <p:nvPicPr>
                  <p:cNvPr id="31" name="그림 30"/>
                  <p:cNvPicPr>
                    <a:picLocks/>
                  </p:cNvPicPr>
                  <p:nvPr/>
                </p:nvPicPr>
                <p:blipFill rotWithShape="1">
                  <a:blip r:embed="rId9"/>
                  <a:srcRect l="13701" b="14537"/>
                  <a:stretch/>
                </p:blipFill>
                <p:spPr>
                  <a:xfrm>
                    <a:off x="365760" y="4740771"/>
                    <a:ext cx="1807752" cy="1568589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  <p:pic>
                <p:nvPicPr>
                  <p:cNvPr id="149" name="그림 148"/>
                  <p:cNvPicPr>
                    <a:picLocks/>
                  </p:cNvPicPr>
                  <p:nvPr/>
                </p:nvPicPr>
                <p:blipFill rotWithShape="1">
                  <a:blip r:embed="rId9"/>
                  <a:srcRect l="-2239" t="93583" b="851"/>
                  <a:stretch/>
                </p:blipFill>
                <p:spPr>
                  <a:xfrm>
                    <a:off x="-614583" y="5120213"/>
                    <a:ext cx="2141653" cy="102167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  <p:grpSp>
                <p:nvGrpSpPr>
                  <p:cNvPr id="24" name="그룹 23"/>
                  <p:cNvGrpSpPr/>
                  <p:nvPr/>
                </p:nvGrpSpPr>
                <p:grpSpPr>
                  <a:xfrm>
                    <a:off x="-478232" y="5187034"/>
                    <a:ext cx="2141653" cy="405449"/>
                    <a:chOff x="-1489498" y="5246370"/>
                    <a:chExt cx="2141653" cy="405449"/>
                  </a:xfrm>
                </p:grpSpPr>
                <p:pic>
                  <p:nvPicPr>
                    <p:cNvPr id="148" name="그림 147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-2239" t="85461" b="7066"/>
                    <a:stretch/>
                  </p:blipFill>
                  <p:spPr>
                    <a:xfrm>
                      <a:off x="-1489498" y="5246370"/>
                      <a:ext cx="2141653" cy="137160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sp>
                  <p:nvSpPr>
                    <p:cNvPr id="22" name="직사각형 21"/>
                    <p:cNvSpPr/>
                    <p:nvPr/>
                  </p:nvSpPr>
                  <p:spPr>
                    <a:xfrm rot="18900000">
                      <a:off x="-1086811" y="5604380"/>
                      <a:ext cx="91440" cy="474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</p:grpSp>
          </p:grpSp>
        </p:grpSp>
      </p:grpSp>
      <p:grpSp>
        <p:nvGrpSpPr>
          <p:cNvPr id="9" name="그룹 8"/>
          <p:cNvGrpSpPr/>
          <p:nvPr/>
        </p:nvGrpSpPr>
        <p:grpSpPr>
          <a:xfrm>
            <a:off x="1699088" y="3819530"/>
            <a:ext cx="3144876" cy="2186793"/>
            <a:chOff x="1699088" y="3819530"/>
            <a:chExt cx="3144876" cy="2186793"/>
          </a:xfrm>
        </p:grpSpPr>
        <p:sp>
          <p:nvSpPr>
            <p:cNvPr id="90" name="TextBox 89"/>
            <p:cNvSpPr txBox="1"/>
            <p:nvPr/>
          </p:nvSpPr>
          <p:spPr>
            <a:xfrm rot="1800000">
              <a:off x="2228698" y="5590201"/>
              <a:ext cx="1390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 startAt="2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Triangle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5" name="그룹 84"/>
            <p:cNvGrpSpPr/>
            <p:nvPr/>
          </p:nvGrpSpPr>
          <p:grpSpPr>
            <a:xfrm>
              <a:off x="1699088" y="3819530"/>
              <a:ext cx="3144876" cy="2186793"/>
              <a:chOff x="1662259" y="4197145"/>
              <a:chExt cx="3144876" cy="2186793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1662259" y="4197145"/>
                <a:ext cx="3144876" cy="2186793"/>
                <a:chOff x="1681018" y="4076847"/>
                <a:chExt cx="3144876" cy="2186793"/>
              </a:xfrm>
            </p:grpSpPr>
            <p:grpSp>
              <p:nvGrpSpPr>
                <p:cNvPr id="60" name="그룹 59"/>
                <p:cNvGrpSpPr/>
                <p:nvPr/>
              </p:nvGrpSpPr>
              <p:grpSpPr>
                <a:xfrm>
                  <a:off x="1681018" y="4713104"/>
                  <a:ext cx="2779052" cy="1550536"/>
                  <a:chOff x="1681018" y="4713104"/>
                  <a:chExt cx="2779052" cy="1550536"/>
                </a:xfrm>
              </p:grpSpPr>
              <p:pic>
                <p:nvPicPr>
                  <p:cNvPr id="26" name="그림 25"/>
                  <p:cNvPicPr>
                    <a:picLocks/>
                  </p:cNvPicPr>
                  <p:nvPr/>
                </p:nvPicPr>
                <p:blipFill rotWithShape="1">
                  <a:blip r:embed="rId10"/>
                  <a:srcRect l="13674" b="15521"/>
                  <a:stretch/>
                </p:blipFill>
                <p:spPr>
                  <a:xfrm>
                    <a:off x="2651760" y="4713104"/>
                    <a:ext cx="1808310" cy="155053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  <p:grpSp>
                <p:nvGrpSpPr>
                  <p:cNvPr id="57" name="그룹 56"/>
                  <p:cNvGrpSpPr/>
                  <p:nvPr/>
                </p:nvGrpSpPr>
                <p:grpSpPr>
                  <a:xfrm>
                    <a:off x="1681018" y="5099701"/>
                    <a:ext cx="2278004" cy="472270"/>
                    <a:chOff x="-462183" y="5272613"/>
                    <a:chExt cx="2278004" cy="472270"/>
                  </a:xfrm>
                </p:grpSpPr>
                <p:pic>
                  <p:nvPicPr>
                    <p:cNvPr id="154" name="그림 153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-2239" t="93583" b="851"/>
                    <a:stretch/>
                  </p:blipFill>
                  <p:spPr>
                    <a:xfrm>
                      <a:off x="-462183" y="5272613"/>
                      <a:ext cx="2141653" cy="102167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155" name="그룹 154"/>
                    <p:cNvGrpSpPr/>
                    <p:nvPr/>
                  </p:nvGrpSpPr>
                  <p:grpSpPr>
                    <a:xfrm>
                      <a:off x="-325832" y="5339434"/>
                      <a:ext cx="2141653" cy="405449"/>
                      <a:chOff x="-1489498" y="5246370"/>
                      <a:chExt cx="2141653" cy="405449"/>
                    </a:xfrm>
                  </p:grpSpPr>
                  <p:pic>
                    <p:nvPicPr>
                      <p:cNvPr id="156" name="그림 155"/>
                      <p:cNvPicPr>
                        <a:picLocks/>
                      </p:cNvPicPr>
                      <p:nvPr/>
                    </p:nvPicPr>
                    <p:blipFill rotWithShape="1">
                      <a:blip r:embed="rId9"/>
                      <a:srcRect l="-2239" t="85461" b="7066"/>
                      <a:stretch/>
                    </p:blipFill>
                    <p:spPr>
                      <a:xfrm>
                        <a:off x="-1489498" y="5246370"/>
                        <a:ext cx="2141653" cy="137160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157" name="직사각형 156"/>
                      <p:cNvSpPr/>
                      <p:nvPr/>
                    </p:nvSpPr>
                    <p:spPr>
                      <a:xfrm rot="18900000">
                        <a:off x="-1086811" y="5604380"/>
                        <a:ext cx="91440" cy="474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</p:grpSp>
            </p:grpSp>
            <p:grpSp>
              <p:nvGrpSpPr>
                <p:cNvPr id="172" name="그룹 171"/>
                <p:cNvGrpSpPr/>
                <p:nvPr/>
              </p:nvGrpSpPr>
              <p:grpSpPr>
                <a:xfrm>
                  <a:off x="3929325" y="4076847"/>
                  <a:ext cx="896569" cy="2002726"/>
                  <a:chOff x="-107870" y="4150378"/>
                  <a:chExt cx="896569" cy="2002726"/>
                </a:xfrm>
              </p:grpSpPr>
              <p:grpSp>
                <p:nvGrpSpPr>
                  <p:cNvPr id="173" name="그룹 172"/>
                  <p:cNvGrpSpPr/>
                  <p:nvPr/>
                </p:nvGrpSpPr>
                <p:grpSpPr>
                  <a:xfrm>
                    <a:off x="-107870" y="4333328"/>
                    <a:ext cx="896569" cy="1819776"/>
                    <a:chOff x="-1446787" y="1422267"/>
                    <a:chExt cx="896569" cy="1819776"/>
                  </a:xfrm>
                </p:grpSpPr>
                <p:pic>
                  <p:nvPicPr>
                    <p:cNvPr id="175" name="그림 174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4153" r="87117" b="851"/>
                    <a:stretch/>
                  </p:blipFill>
                  <p:spPr>
                    <a:xfrm>
                      <a:off x="-1263546" y="1422267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sp>
                  <p:nvSpPr>
                    <p:cNvPr id="176" name="직사각형 175"/>
                    <p:cNvSpPr/>
                    <p:nvPr/>
                  </p:nvSpPr>
                  <p:spPr>
                    <a:xfrm rot="1800000">
                      <a:off x="-1446787" y="2313479"/>
                      <a:ext cx="302288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77" name="직사각형 176"/>
                    <p:cNvSpPr/>
                    <p:nvPr/>
                  </p:nvSpPr>
                  <p:spPr>
                    <a:xfrm rot="1800000">
                      <a:off x="-653576" y="2560953"/>
                      <a:ext cx="103358" cy="1077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pic>
                <p:nvPicPr>
                  <p:cNvPr id="174" name="그림 173"/>
                  <p:cNvPicPr>
                    <a:picLocks/>
                  </p:cNvPicPr>
                  <p:nvPr/>
                </p:nvPicPr>
                <p:blipFill rotWithShape="1">
                  <a:blip r:embed="rId9"/>
                  <a:srcRect l="-3915" r="95185" b="851"/>
                  <a:stretch/>
                </p:blipFill>
                <p:spPr>
                  <a:xfrm rot="10800000">
                    <a:off x="147667" y="4150378"/>
                    <a:ext cx="182880" cy="181977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</p:grpSp>
          </p:grpSp>
          <p:grpSp>
            <p:nvGrpSpPr>
              <p:cNvPr id="195" name="그룹 194"/>
              <p:cNvGrpSpPr/>
              <p:nvPr/>
            </p:nvGrpSpPr>
            <p:grpSpPr>
              <a:xfrm>
                <a:off x="2271971" y="4452624"/>
                <a:ext cx="2469689" cy="1355272"/>
                <a:chOff x="2600367" y="2097946"/>
                <a:chExt cx="4812727" cy="2641041"/>
              </a:xfrm>
            </p:grpSpPr>
            <p:cxnSp>
              <p:nvCxnSpPr>
                <p:cNvPr id="196" name="직선 화살표 연결선 195"/>
                <p:cNvCxnSpPr/>
                <p:nvPr/>
              </p:nvCxnSpPr>
              <p:spPr>
                <a:xfrm flipH="1">
                  <a:off x="2600367" y="3249817"/>
                  <a:ext cx="2552573" cy="1489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직선 화살표 연결선 196"/>
                <p:cNvCxnSpPr/>
                <p:nvPr/>
              </p:nvCxnSpPr>
              <p:spPr>
                <a:xfrm>
                  <a:off x="5144886" y="3249160"/>
                  <a:ext cx="2268208" cy="1331227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직선 화살표 연결선 197"/>
                <p:cNvCxnSpPr/>
                <p:nvPr/>
              </p:nvCxnSpPr>
              <p:spPr>
                <a:xfrm flipV="1">
                  <a:off x="5144886" y="2404639"/>
                  <a:ext cx="0" cy="8486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TextBox 198"/>
                <p:cNvSpPr txBox="1"/>
                <p:nvPr/>
              </p:nvSpPr>
              <p:spPr>
                <a:xfrm>
                  <a:off x="5031439" y="2097946"/>
                  <a:ext cx="751848" cy="719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0" name="그룹 9"/>
          <p:cNvGrpSpPr/>
          <p:nvPr/>
        </p:nvGrpSpPr>
        <p:grpSpPr>
          <a:xfrm>
            <a:off x="3910202" y="4189067"/>
            <a:ext cx="3186220" cy="2168314"/>
            <a:chOff x="3910202" y="4189067"/>
            <a:chExt cx="3186220" cy="2168314"/>
          </a:xfrm>
        </p:grpSpPr>
        <p:sp>
          <p:nvSpPr>
            <p:cNvPr id="92" name="TextBox 91"/>
            <p:cNvSpPr txBox="1"/>
            <p:nvPr/>
          </p:nvSpPr>
          <p:spPr>
            <a:xfrm rot="1800000">
              <a:off x="4416369" y="5934649"/>
              <a:ext cx="1549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 startAt="2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Rectangle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그룹 85"/>
            <p:cNvGrpSpPr/>
            <p:nvPr/>
          </p:nvGrpSpPr>
          <p:grpSpPr>
            <a:xfrm>
              <a:off x="3910202" y="4189067"/>
              <a:ext cx="3186220" cy="2168314"/>
              <a:chOff x="4002208" y="4392346"/>
              <a:chExt cx="3186220" cy="2168314"/>
            </a:xfrm>
          </p:grpSpPr>
          <p:grpSp>
            <p:nvGrpSpPr>
              <p:cNvPr id="80" name="그룹 79"/>
              <p:cNvGrpSpPr/>
              <p:nvPr/>
            </p:nvGrpSpPr>
            <p:grpSpPr>
              <a:xfrm>
                <a:off x="4002208" y="4392346"/>
                <a:ext cx="3186220" cy="2168314"/>
                <a:chOff x="3939469" y="4131810"/>
                <a:chExt cx="3186220" cy="2168314"/>
              </a:xfrm>
            </p:grpSpPr>
            <p:grpSp>
              <p:nvGrpSpPr>
                <p:cNvPr id="59" name="그룹 58"/>
                <p:cNvGrpSpPr/>
                <p:nvPr/>
              </p:nvGrpSpPr>
              <p:grpSpPr>
                <a:xfrm>
                  <a:off x="3939469" y="4728965"/>
                  <a:ext cx="2785055" cy="1571159"/>
                  <a:chOff x="3939469" y="4728965"/>
                  <a:chExt cx="2785055" cy="1571159"/>
                </a:xfrm>
              </p:grpSpPr>
              <p:pic>
                <p:nvPicPr>
                  <p:cNvPr id="32" name="그림 31"/>
                  <p:cNvPicPr>
                    <a:picLocks/>
                  </p:cNvPicPr>
                  <p:nvPr/>
                </p:nvPicPr>
                <p:blipFill rotWithShape="1">
                  <a:blip r:embed="rId11"/>
                  <a:srcRect l="12079" b="14397"/>
                  <a:stretch/>
                </p:blipFill>
                <p:spPr>
                  <a:xfrm>
                    <a:off x="4882804" y="4728965"/>
                    <a:ext cx="1841720" cy="1571159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  <p:grpSp>
                <p:nvGrpSpPr>
                  <p:cNvPr id="162" name="그룹 161"/>
                  <p:cNvGrpSpPr/>
                  <p:nvPr/>
                </p:nvGrpSpPr>
                <p:grpSpPr>
                  <a:xfrm>
                    <a:off x="3939469" y="5107815"/>
                    <a:ext cx="2278004" cy="472270"/>
                    <a:chOff x="-462183" y="5272613"/>
                    <a:chExt cx="2278004" cy="472270"/>
                  </a:xfrm>
                </p:grpSpPr>
                <p:pic>
                  <p:nvPicPr>
                    <p:cNvPr id="163" name="그림 162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-2239" t="93583" b="851"/>
                    <a:stretch/>
                  </p:blipFill>
                  <p:spPr>
                    <a:xfrm>
                      <a:off x="-462183" y="5272613"/>
                      <a:ext cx="2141653" cy="102167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164" name="그룹 163"/>
                    <p:cNvGrpSpPr/>
                    <p:nvPr/>
                  </p:nvGrpSpPr>
                  <p:grpSpPr>
                    <a:xfrm>
                      <a:off x="-325832" y="5339434"/>
                      <a:ext cx="2141653" cy="405449"/>
                      <a:chOff x="-1489498" y="5246370"/>
                      <a:chExt cx="2141653" cy="405449"/>
                    </a:xfrm>
                  </p:grpSpPr>
                  <p:pic>
                    <p:nvPicPr>
                      <p:cNvPr id="165" name="그림 164"/>
                      <p:cNvPicPr>
                        <a:picLocks/>
                      </p:cNvPicPr>
                      <p:nvPr/>
                    </p:nvPicPr>
                    <p:blipFill rotWithShape="1">
                      <a:blip r:embed="rId9"/>
                      <a:srcRect l="-2239" t="85461" b="7066"/>
                      <a:stretch/>
                    </p:blipFill>
                    <p:spPr>
                      <a:xfrm>
                        <a:off x="-1489498" y="5246370"/>
                        <a:ext cx="2141653" cy="137160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166" name="직사각형 165"/>
                      <p:cNvSpPr/>
                      <p:nvPr/>
                    </p:nvSpPr>
                    <p:spPr>
                      <a:xfrm rot="18900000">
                        <a:off x="-1086811" y="5604380"/>
                        <a:ext cx="91440" cy="474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</p:grpSp>
            </p:grpSp>
            <p:grpSp>
              <p:nvGrpSpPr>
                <p:cNvPr id="178" name="그룹 177"/>
                <p:cNvGrpSpPr/>
                <p:nvPr/>
              </p:nvGrpSpPr>
              <p:grpSpPr>
                <a:xfrm>
                  <a:off x="6229120" y="4131810"/>
                  <a:ext cx="896569" cy="2002726"/>
                  <a:chOff x="-107870" y="4150378"/>
                  <a:chExt cx="896569" cy="2002726"/>
                </a:xfrm>
              </p:grpSpPr>
              <p:grpSp>
                <p:nvGrpSpPr>
                  <p:cNvPr id="179" name="그룹 178"/>
                  <p:cNvGrpSpPr/>
                  <p:nvPr/>
                </p:nvGrpSpPr>
                <p:grpSpPr>
                  <a:xfrm>
                    <a:off x="-107870" y="4333328"/>
                    <a:ext cx="896569" cy="1819776"/>
                    <a:chOff x="-1446787" y="1422267"/>
                    <a:chExt cx="896569" cy="1819776"/>
                  </a:xfrm>
                </p:grpSpPr>
                <p:pic>
                  <p:nvPicPr>
                    <p:cNvPr id="181" name="그림 180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4153" r="87117" b="851"/>
                    <a:stretch/>
                  </p:blipFill>
                  <p:spPr>
                    <a:xfrm>
                      <a:off x="-1263546" y="1422267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sp>
                  <p:nvSpPr>
                    <p:cNvPr id="182" name="직사각형 181"/>
                    <p:cNvSpPr/>
                    <p:nvPr/>
                  </p:nvSpPr>
                  <p:spPr>
                    <a:xfrm rot="1800000">
                      <a:off x="-1446787" y="2313479"/>
                      <a:ext cx="302288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83" name="직사각형 182"/>
                    <p:cNvSpPr/>
                    <p:nvPr/>
                  </p:nvSpPr>
                  <p:spPr>
                    <a:xfrm rot="1800000">
                      <a:off x="-653576" y="2560953"/>
                      <a:ext cx="103358" cy="1077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pic>
                <p:nvPicPr>
                  <p:cNvPr id="180" name="그림 179"/>
                  <p:cNvPicPr>
                    <a:picLocks/>
                  </p:cNvPicPr>
                  <p:nvPr/>
                </p:nvPicPr>
                <p:blipFill rotWithShape="1">
                  <a:blip r:embed="rId9"/>
                  <a:srcRect l="-3915" r="95185" b="851"/>
                  <a:stretch/>
                </p:blipFill>
                <p:spPr>
                  <a:xfrm rot="10800000">
                    <a:off x="147667" y="4150378"/>
                    <a:ext cx="182880" cy="181977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</p:grpSp>
          </p:grpSp>
          <p:grpSp>
            <p:nvGrpSpPr>
              <p:cNvPr id="200" name="그룹 199"/>
              <p:cNvGrpSpPr/>
              <p:nvPr/>
            </p:nvGrpSpPr>
            <p:grpSpPr>
              <a:xfrm>
                <a:off x="4608484" y="4617720"/>
                <a:ext cx="2469689" cy="1355272"/>
                <a:chOff x="2600367" y="2097946"/>
                <a:chExt cx="4812727" cy="2641041"/>
              </a:xfrm>
            </p:grpSpPr>
            <p:cxnSp>
              <p:nvCxnSpPr>
                <p:cNvPr id="201" name="직선 화살표 연결선 200"/>
                <p:cNvCxnSpPr/>
                <p:nvPr/>
              </p:nvCxnSpPr>
              <p:spPr>
                <a:xfrm flipH="1">
                  <a:off x="2600367" y="3249817"/>
                  <a:ext cx="2552573" cy="1489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직선 화살표 연결선 201"/>
                <p:cNvCxnSpPr/>
                <p:nvPr/>
              </p:nvCxnSpPr>
              <p:spPr>
                <a:xfrm>
                  <a:off x="5144886" y="3249160"/>
                  <a:ext cx="2268208" cy="1331227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직선 화살표 연결선 202"/>
                <p:cNvCxnSpPr/>
                <p:nvPr/>
              </p:nvCxnSpPr>
              <p:spPr>
                <a:xfrm flipV="1">
                  <a:off x="5144886" y="2404639"/>
                  <a:ext cx="0" cy="8486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TextBox 203"/>
                <p:cNvSpPr txBox="1"/>
                <p:nvPr/>
              </p:nvSpPr>
              <p:spPr>
                <a:xfrm>
                  <a:off x="5031439" y="2097946"/>
                  <a:ext cx="751848" cy="719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1" name="그룹 10"/>
          <p:cNvGrpSpPr/>
          <p:nvPr/>
        </p:nvGrpSpPr>
        <p:grpSpPr>
          <a:xfrm>
            <a:off x="6057341" y="4500857"/>
            <a:ext cx="3140764" cy="2193931"/>
            <a:chOff x="6057341" y="4500857"/>
            <a:chExt cx="3140764" cy="2193931"/>
          </a:xfrm>
        </p:grpSpPr>
        <p:sp>
          <p:nvSpPr>
            <p:cNvPr id="116" name="TextBox 115"/>
            <p:cNvSpPr txBox="1"/>
            <p:nvPr/>
          </p:nvSpPr>
          <p:spPr>
            <a:xfrm rot="1800000">
              <a:off x="6531052" y="6267146"/>
              <a:ext cx="1549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+mj-ea"/>
                <a:buAutoNum type="circleNumDbPlain" startAt="2"/>
              </a:pPr>
              <a:r>
                <a:rPr lang="en-US" altLang="ko-KR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Trapezoid</a:t>
              </a:r>
              <a:endParaRPr lang="ko-KR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6057341" y="4500857"/>
              <a:ext cx="3140764" cy="2193931"/>
              <a:chOff x="6324671" y="4598394"/>
              <a:chExt cx="3140764" cy="2193931"/>
            </a:xfrm>
          </p:grpSpPr>
          <p:grpSp>
            <p:nvGrpSpPr>
              <p:cNvPr id="81" name="그룹 80"/>
              <p:cNvGrpSpPr/>
              <p:nvPr/>
            </p:nvGrpSpPr>
            <p:grpSpPr>
              <a:xfrm>
                <a:off x="6324671" y="4598394"/>
                <a:ext cx="3140764" cy="2193931"/>
                <a:chOff x="6256116" y="4115429"/>
                <a:chExt cx="3140764" cy="2193931"/>
              </a:xfrm>
            </p:grpSpPr>
            <p:grpSp>
              <p:nvGrpSpPr>
                <p:cNvPr id="58" name="그룹 57"/>
                <p:cNvGrpSpPr/>
                <p:nvPr/>
              </p:nvGrpSpPr>
              <p:grpSpPr>
                <a:xfrm>
                  <a:off x="6256116" y="4751952"/>
                  <a:ext cx="2758224" cy="1557408"/>
                  <a:chOff x="6256116" y="4751952"/>
                  <a:chExt cx="2758224" cy="1557408"/>
                </a:xfrm>
              </p:grpSpPr>
              <p:pic>
                <p:nvPicPr>
                  <p:cNvPr id="33" name="그림 32"/>
                  <p:cNvPicPr>
                    <a:picLocks/>
                  </p:cNvPicPr>
                  <p:nvPr/>
                </p:nvPicPr>
                <p:blipFill rotWithShape="1">
                  <a:blip r:embed="rId12"/>
                  <a:srcRect l="12338" b="15146"/>
                  <a:stretch/>
                </p:blipFill>
                <p:spPr>
                  <a:xfrm>
                    <a:off x="7178040" y="4751952"/>
                    <a:ext cx="1836300" cy="1557408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  <p:grpSp>
                <p:nvGrpSpPr>
                  <p:cNvPr id="167" name="그룹 166"/>
                  <p:cNvGrpSpPr/>
                  <p:nvPr/>
                </p:nvGrpSpPr>
                <p:grpSpPr>
                  <a:xfrm>
                    <a:off x="6256116" y="5135455"/>
                    <a:ext cx="2278004" cy="472270"/>
                    <a:chOff x="-462183" y="5272613"/>
                    <a:chExt cx="2278004" cy="472270"/>
                  </a:xfrm>
                </p:grpSpPr>
                <p:pic>
                  <p:nvPicPr>
                    <p:cNvPr id="168" name="그림 167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-2239" t="93583" b="851"/>
                    <a:stretch/>
                  </p:blipFill>
                  <p:spPr>
                    <a:xfrm>
                      <a:off x="-462183" y="5272613"/>
                      <a:ext cx="2141653" cy="102167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169" name="그룹 168"/>
                    <p:cNvGrpSpPr/>
                    <p:nvPr/>
                  </p:nvGrpSpPr>
                  <p:grpSpPr>
                    <a:xfrm>
                      <a:off x="-325832" y="5339434"/>
                      <a:ext cx="2141653" cy="405449"/>
                      <a:chOff x="-1489498" y="5246370"/>
                      <a:chExt cx="2141653" cy="405449"/>
                    </a:xfrm>
                  </p:grpSpPr>
                  <p:pic>
                    <p:nvPicPr>
                      <p:cNvPr id="170" name="그림 169"/>
                      <p:cNvPicPr>
                        <a:picLocks/>
                      </p:cNvPicPr>
                      <p:nvPr/>
                    </p:nvPicPr>
                    <p:blipFill rotWithShape="1">
                      <a:blip r:embed="rId9"/>
                      <a:srcRect l="-2239" t="85461" b="7066"/>
                      <a:stretch/>
                    </p:blipFill>
                    <p:spPr>
                      <a:xfrm>
                        <a:off x="-1489498" y="5246370"/>
                        <a:ext cx="2141653" cy="137160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171" name="직사각형 170"/>
                      <p:cNvSpPr/>
                      <p:nvPr/>
                    </p:nvSpPr>
                    <p:spPr>
                      <a:xfrm rot="18900000">
                        <a:off x="-1086811" y="5604380"/>
                        <a:ext cx="91440" cy="474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</p:grpSp>
            </p:grpSp>
            <p:grpSp>
              <p:nvGrpSpPr>
                <p:cNvPr id="184" name="그룹 183"/>
                <p:cNvGrpSpPr/>
                <p:nvPr/>
              </p:nvGrpSpPr>
              <p:grpSpPr>
                <a:xfrm>
                  <a:off x="8500311" y="4115429"/>
                  <a:ext cx="896569" cy="2002726"/>
                  <a:chOff x="-107870" y="4150378"/>
                  <a:chExt cx="896569" cy="2002726"/>
                </a:xfrm>
              </p:grpSpPr>
              <p:grpSp>
                <p:nvGrpSpPr>
                  <p:cNvPr id="185" name="그룹 184"/>
                  <p:cNvGrpSpPr/>
                  <p:nvPr/>
                </p:nvGrpSpPr>
                <p:grpSpPr>
                  <a:xfrm>
                    <a:off x="-107870" y="4333328"/>
                    <a:ext cx="896569" cy="1819776"/>
                    <a:chOff x="-1446787" y="1422267"/>
                    <a:chExt cx="896569" cy="1819776"/>
                  </a:xfrm>
                </p:grpSpPr>
                <p:pic>
                  <p:nvPicPr>
                    <p:cNvPr id="187" name="그림 186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4153" r="87117" b="851"/>
                    <a:stretch/>
                  </p:blipFill>
                  <p:spPr>
                    <a:xfrm>
                      <a:off x="-1263546" y="1422267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sp>
                  <p:nvSpPr>
                    <p:cNvPr id="188" name="직사각형 187"/>
                    <p:cNvSpPr/>
                    <p:nvPr/>
                  </p:nvSpPr>
                  <p:spPr>
                    <a:xfrm rot="1800000">
                      <a:off x="-1446787" y="2313479"/>
                      <a:ext cx="302288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89" name="직사각형 188"/>
                    <p:cNvSpPr/>
                    <p:nvPr/>
                  </p:nvSpPr>
                  <p:spPr>
                    <a:xfrm rot="1800000">
                      <a:off x="-653576" y="2560953"/>
                      <a:ext cx="103358" cy="1077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pic>
                <p:nvPicPr>
                  <p:cNvPr id="186" name="그림 185"/>
                  <p:cNvPicPr>
                    <a:picLocks/>
                  </p:cNvPicPr>
                  <p:nvPr/>
                </p:nvPicPr>
                <p:blipFill rotWithShape="1">
                  <a:blip r:embed="rId9"/>
                  <a:srcRect l="-3915" r="95185" b="851"/>
                  <a:stretch/>
                </p:blipFill>
                <p:spPr>
                  <a:xfrm rot="10800000">
                    <a:off x="147667" y="4150378"/>
                    <a:ext cx="182880" cy="181977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</p:grpSp>
          </p:grpSp>
          <p:grpSp>
            <p:nvGrpSpPr>
              <p:cNvPr id="205" name="그룹 204"/>
              <p:cNvGrpSpPr/>
              <p:nvPr/>
            </p:nvGrpSpPr>
            <p:grpSpPr>
              <a:xfrm>
                <a:off x="6905108" y="4857581"/>
                <a:ext cx="2469689" cy="1355272"/>
                <a:chOff x="2600367" y="2097946"/>
                <a:chExt cx="4812727" cy="2641041"/>
              </a:xfrm>
            </p:grpSpPr>
            <p:cxnSp>
              <p:nvCxnSpPr>
                <p:cNvPr id="206" name="직선 화살표 연결선 205"/>
                <p:cNvCxnSpPr/>
                <p:nvPr/>
              </p:nvCxnSpPr>
              <p:spPr>
                <a:xfrm flipH="1">
                  <a:off x="2600367" y="3249817"/>
                  <a:ext cx="2552573" cy="1489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직선 화살표 연결선 206"/>
                <p:cNvCxnSpPr/>
                <p:nvPr/>
              </p:nvCxnSpPr>
              <p:spPr>
                <a:xfrm>
                  <a:off x="5144886" y="3249160"/>
                  <a:ext cx="2268208" cy="1331227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직선 화살표 연결선 207"/>
                <p:cNvCxnSpPr/>
                <p:nvPr/>
              </p:nvCxnSpPr>
              <p:spPr>
                <a:xfrm flipV="1">
                  <a:off x="5144886" y="2404639"/>
                  <a:ext cx="0" cy="8486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TextBox 208"/>
                <p:cNvSpPr txBox="1"/>
                <p:nvPr/>
              </p:nvSpPr>
              <p:spPr>
                <a:xfrm>
                  <a:off x="5031439" y="2097946"/>
                  <a:ext cx="751848" cy="719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ko-KR" altLang="en-US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147" name="직사각형 64"/>
          <p:cNvSpPr/>
          <p:nvPr/>
        </p:nvSpPr>
        <p:spPr>
          <a:xfrm>
            <a:off x="485624" y="6312896"/>
            <a:ext cx="286663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PRL (2017)</a:t>
            </a:r>
            <a:endParaRPr lang="ko-KR" altLang="en-US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16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/>
      <p:bldP spid="72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5496" y="2123331"/>
            <a:ext cx="9091577" cy="4464496"/>
            <a:chOff x="35496" y="1988841"/>
            <a:chExt cx="9091577" cy="4464496"/>
          </a:xfrm>
        </p:grpSpPr>
        <p:pic>
          <p:nvPicPr>
            <p:cNvPr id="33" name="그림 3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8"/>
            <a:stretch/>
          </p:blipFill>
          <p:spPr>
            <a:xfrm>
              <a:off x="35496" y="1988841"/>
              <a:ext cx="8965723" cy="44644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1187624" y="2044316"/>
                  <a:ext cx="1080120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=0.0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624" y="2044316"/>
                  <a:ext cx="108012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419872" y="2045826"/>
                  <a:ext cx="1080120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=0.2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872" y="2045826"/>
                  <a:ext cx="1080120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642811" y="2044316"/>
                  <a:ext cx="1080120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=0.4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2811" y="2044316"/>
                  <a:ext cx="1080120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841364" y="2044316"/>
                  <a:ext cx="1080120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=0.6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1364" y="2044316"/>
                  <a:ext cx="1080120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187624" y="3566537"/>
                  <a:ext cx="1224136" cy="2949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=−0.6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624" y="3566537"/>
                  <a:ext cx="1224136" cy="29495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902937" y="3566537"/>
                  <a:ext cx="1224136" cy="2949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=0.6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2937" y="3566537"/>
                  <a:ext cx="1224136" cy="29495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446061" y="3566536"/>
                  <a:ext cx="1056748" cy="2949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=0.0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6061" y="3566536"/>
                  <a:ext cx="1056748" cy="29495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656627" y="3566535"/>
                  <a:ext cx="1106252" cy="2949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=0.2 </m:t>
                        </m:r>
                        <m:sSup>
                          <m:sSupPr>
                            <m:ctrlP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ko-KR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627" y="3566535"/>
                  <a:ext cx="1106252" cy="29495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387432" y="5073568"/>
                  <a:ext cx="91273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=−10°</m:t>
                        </m:r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432" y="5073568"/>
                  <a:ext cx="912732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2083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587260" y="5073567"/>
                  <a:ext cx="91273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  <m:r>
                          <a:rPr lang="en-US" altLang="ko-KR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=−15°</m:t>
                        </m:r>
                      </m:oMath>
                    </m:oMathPara>
                  </a14:m>
                  <a:endParaRPr lang="ko-KR" altLang="en-US" sz="12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7260" y="5073567"/>
                  <a:ext cx="912732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2083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5809058" y="5073567"/>
                  <a:ext cx="91273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=−25°</m:t>
                        </m:r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9058" y="5073567"/>
                  <a:ext cx="912732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2083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947702" y="5073567"/>
                  <a:ext cx="912732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𝜙</m:t>
                        </m:r>
                        <m:r>
                          <a:rPr lang="en-US" altLang="ko-KR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=−40°</m:t>
                        </m:r>
                      </m:oMath>
                    </m:oMathPara>
                  </a14:m>
                  <a:endParaRPr lang="ko-KR" altLang="en-US" sz="1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7702" y="5073567"/>
                  <a:ext cx="912732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2083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제목 34"/>
          <p:cNvSpPr txBox="1">
            <a:spLocks/>
          </p:cNvSpPr>
          <p:nvPr/>
        </p:nvSpPr>
        <p:spPr>
          <a:xfrm>
            <a:off x="6920" y="1191"/>
            <a:ext cx="9137079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ko-KR" sz="2800" b="1" dirty="0" smtClean="0">
                <a:solidFill>
                  <a:srgbClr val="002060"/>
                </a:solidFill>
              </a:rPr>
              <a:t>Demonstration of slope control method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6"/>
          <a:srcRect l="29423" b="40201"/>
          <a:stretch/>
        </p:blipFill>
        <p:spPr>
          <a:xfrm>
            <a:off x="107504" y="1055286"/>
            <a:ext cx="8918388" cy="933554"/>
          </a:xfrm>
          <a:prstGeom prst="rect">
            <a:avLst/>
          </a:prstGeom>
        </p:spPr>
      </p:pic>
      <p:sp>
        <p:nvSpPr>
          <p:cNvPr id="62" name="오른쪽 중괄호 61"/>
          <p:cNvSpPr/>
          <p:nvPr/>
        </p:nvSpPr>
        <p:spPr>
          <a:xfrm rot="16200000">
            <a:off x="3756302" y="1477238"/>
            <a:ext cx="135999" cy="325513"/>
          </a:xfrm>
          <a:prstGeom prst="rightBrace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61545" y="1002377"/>
            <a:ext cx="249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Transverse slope control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flipH="1">
            <a:off x="3842058" y="1344851"/>
            <a:ext cx="510321" cy="209387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오른쪽 중괄호 62"/>
          <p:cNvSpPr/>
          <p:nvPr/>
        </p:nvSpPr>
        <p:spPr>
          <a:xfrm rot="16200000">
            <a:off x="6219441" y="-209958"/>
            <a:ext cx="123635" cy="3526840"/>
          </a:xfrm>
          <a:prstGeom prst="rightBrace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6080150" y="1015118"/>
            <a:ext cx="278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Longitudinal slope control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직선 화살표 연결선 64"/>
          <p:cNvCxnSpPr/>
          <p:nvPr/>
        </p:nvCxnSpPr>
        <p:spPr>
          <a:xfrm flipH="1">
            <a:off x="6554601" y="1345077"/>
            <a:ext cx="135631" cy="17365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3113409" y="1344851"/>
            <a:ext cx="61849" cy="378605"/>
          </a:xfrm>
          <a:prstGeom prst="straightConnector1">
            <a:avLst/>
          </a:prstGeom>
          <a:ln w="2540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H="1">
            <a:off x="161399" y="968278"/>
            <a:ext cx="378153" cy="218765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87611" y="983708"/>
            <a:ext cx="10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-profile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3465" y="685738"/>
            <a:ext cx="10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ko-K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-profile</a:t>
            </a:r>
            <a:endParaRPr lang="ko-KR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17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 bwMode="auto">
          <a:xfrm>
            <a:off x="-4089" y="120367"/>
            <a:ext cx="9129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Shaped beam and wakefield interaction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-21234" y="3016164"/>
            <a:ext cx="9088252" cy="1352515"/>
            <a:chOff x="108118" y="1005840"/>
            <a:chExt cx="9088252" cy="135251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rcRect l="163" t="-1110" r="-163" b="72254"/>
            <a:stretch/>
          </p:blipFill>
          <p:spPr>
            <a:xfrm>
              <a:off x="108118" y="1005840"/>
              <a:ext cx="9047312" cy="1188720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777240" y="1417320"/>
              <a:ext cx="2923456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08118" y="1436370"/>
              <a:ext cx="2923456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071391" y="1348705"/>
              <a:ext cx="258954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864995" y="1381125"/>
              <a:ext cx="258954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886199" y="1078230"/>
              <a:ext cx="5267326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831357" y="1261110"/>
              <a:ext cx="4365013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109851" y="1508760"/>
              <a:ext cx="479669" cy="352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278319" y="1752600"/>
              <a:ext cx="479669" cy="48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038484" y="1937386"/>
              <a:ext cx="996556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924925" y="2114515"/>
              <a:ext cx="209702" cy="243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7" name="직선 화살표 연결선 16"/>
          <p:cNvCxnSpPr/>
          <p:nvPr/>
        </p:nvCxnSpPr>
        <p:spPr>
          <a:xfrm flipV="1">
            <a:off x="2115961" y="2599939"/>
            <a:ext cx="880587" cy="535724"/>
          </a:xfrm>
          <a:prstGeom prst="straightConnector1">
            <a:avLst/>
          </a:prstGeom>
          <a:ln w="2540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1226508" y="929451"/>
            <a:ext cx="7792120" cy="2224617"/>
            <a:chOff x="1226508" y="929451"/>
            <a:chExt cx="7792120" cy="2224617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2"/>
            <a:srcRect l="4099" t="62752" r="59713"/>
            <a:stretch/>
          </p:blipFill>
          <p:spPr>
            <a:xfrm>
              <a:off x="1226508" y="1046472"/>
              <a:ext cx="3274009" cy="1534417"/>
            </a:xfrm>
            <a:prstGeom prst="rect">
              <a:avLst/>
            </a:prstGeom>
          </p:spPr>
        </p:pic>
        <p:grpSp>
          <p:nvGrpSpPr>
            <p:cNvPr id="9" name="그룹 8"/>
            <p:cNvGrpSpPr/>
            <p:nvPr/>
          </p:nvGrpSpPr>
          <p:grpSpPr>
            <a:xfrm>
              <a:off x="4538067" y="929451"/>
              <a:ext cx="4480561" cy="1622047"/>
              <a:chOff x="3977640" y="4895850"/>
              <a:chExt cx="4480561" cy="1622047"/>
            </a:xfrm>
          </p:grpSpPr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2"/>
              <a:srcRect l="45031" t="63862" r="5445"/>
              <a:stretch/>
            </p:blipFill>
            <p:spPr>
              <a:xfrm>
                <a:off x="3977640" y="5029200"/>
                <a:ext cx="4480561" cy="1488697"/>
              </a:xfrm>
              <a:prstGeom prst="rect">
                <a:avLst/>
              </a:prstGeom>
            </p:spPr>
          </p:pic>
          <p:sp>
            <p:nvSpPr>
              <p:cNvPr id="34" name="직사각형 33"/>
              <p:cNvSpPr/>
              <p:nvPr/>
            </p:nvSpPr>
            <p:spPr>
              <a:xfrm>
                <a:off x="6776003" y="4895850"/>
                <a:ext cx="1682198" cy="266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5398326" y="1265408"/>
              <a:ext cx="220792" cy="203681"/>
            </a:xfrm>
            <a:prstGeom prst="rect">
              <a:avLst/>
            </a:prstGeom>
            <a:solidFill>
              <a:srgbClr val="32B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 rot="19398540">
              <a:off x="5294384" y="1192828"/>
              <a:ext cx="632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15 cm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823407" y="2202729"/>
              <a:ext cx="280088" cy="1440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59319" y="1908877"/>
              <a:ext cx="836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1.27 cm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65138" y="2507737"/>
              <a:ext cx="3650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Times New Roman" pitchFamily="18" charset="0"/>
                  <a:cs typeface="Times New Roman" pitchFamily="18" charset="0"/>
                </a:rPr>
                <a:t>Tunable Gap</a:t>
              </a:r>
            </a:p>
            <a:p>
              <a:r>
                <a:rPr lang="en-US" altLang="ko-KR" dirty="0" smtClean="0">
                  <a:latin typeface="Times New Roman" pitchFamily="18" charset="0"/>
                  <a:cs typeface="Times New Roman" pitchFamily="18" charset="0"/>
                </a:rPr>
                <a:t>(nominal: 2-2.5 mm → 120-130 GHz)</a:t>
              </a:r>
              <a:endParaRPr lang="ko-KR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직사각형 42"/>
          <p:cNvSpPr/>
          <p:nvPr/>
        </p:nvSpPr>
        <p:spPr>
          <a:xfrm>
            <a:off x="1985072" y="3144543"/>
            <a:ext cx="206396" cy="2926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화살표 연결선 43"/>
          <p:cNvCxnSpPr>
            <a:endCxn id="20" idx="2"/>
          </p:cNvCxnSpPr>
          <p:nvPr/>
        </p:nvCxnSpPr>
        <p:spPr>
          <a:xfrm>
            <a:off x="787594" y="3537391"/>
            <a:ext cx="652900" cy="732263"/>
          </a:xfrm>
          <a:prstGeom prst="straightConnector1">
            <a:avLst/>
          </a:prstGeom>
          <a:ln w="2540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/>
          <p:cNvSpPr/>
          <p:nvPr/>
        </p:nvSpPr>
        <p:spPr>
          <a:xfrm>
            <a:off x="97558" y="3125492"/>
            <a:ext cx="1834955" cy="4126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2" name="그룹 61"/>
          <p:cNvGrpSpPr/>
          <p:nvPr/>
        </p:nvGrpSpPr>
        <p:grpSpPr>
          <a:xfrm>
            <a:off x="461523" y="4289099"/>
            <a:ext cx="4056301" cy="883149"/>
            <a:chOff x="973707" y="4186830"/>
            <a:chExt cx="4056301" cy="883149"/>
          </a:xfrm>
        </p:grpSpPr>
        <p:grpSp>
          <p:nvGrpSpPr>
            <p:cNvPr id="48" name="Group 3">
              <a:extLst>
                <a:ext uri="{FF2B5EF4-FFF2-40B4-BE49-F238E27FC236}">
                  <a16:creationId xmlns:a16="http://schemas.microsoft.com/office/drawing/2014/main" xmlns="" id="{BB00E1F1-4083-4E31-BBCC-DCA0018BB17F}"/>
                </a:ext>
              </a:extLst>
            </p:cNvPr>
            <p:cNvGrpSpPr/>
            <p:nvPr/>
          </p:nvGrpSpPr>
          <p:grpSpPr>
            <a:xfrm>
              <a:off x="1115526" y="4186830"/>
              <a:ext cx="3914482" cy="705869"/>
              <a:chOff x="1019175" y="119062"/>
              <a:chExt cx="5210175" cy="1033463"/>
            </a:xfrm>
          </p:grpSpPr>
          <p:cxnSp>
            <p:nvCxnSpPr>
              <p:cNvPr id="53" name="Straight Connector 8">
                <a:extLst>
                  <a:ext uri="{FF2B5EF4-FFF2-40B4-BE49-F238E27FC236}">
                    <a16:creationId xmlns:a16="http://schemas.microsoft.com/office/drawing/2014/main" xmlns="" id="{4AD6577E-7E49-44BC-A1AF-32784FD535DC}"/>
                  </a:ext>
                </a:extLst>
              </p:cNvPr>
              <p:cNvCxnSpPr>
                <a:stCxn id="49" idx="1"/>
                <a:endCxn id="52" idx="3"/>
              </p:cNvCxnSpPr>
              <p:nvPr/>
            </p:nvCxnSpPr>
            <p:spPr>
              <a:xfrm>
                <a:off x="1019175" y="852488"/>
                <a:ext cx="3812381" cy="47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">
                <a:extLst>
                  <a:ext uri="{FF2B5EF4-FFF2-40B4-BE49-F238E27FC236}">
                    <a16:creationId xmlns:a16="http://schemas.microsoft.com/office/drawing/2014/main" xmlns="" id="{532B20BB-3FD2-4875-AC2D-CC4D0D113886}"/>
                  </a:ext>
                </a:extLst>
              </p:cNvPr>
              <p:cNvCxnSpPr>
                <a:stCxn id="52" idx="3"/>
              </p:cNvCxnSpPr>
              <p:nvPr/>
            </p:nvCxnSpPr>
            <p:spPr>
              <a:xfrm flipV="1">
                <a:off x="4831556" y="333375"/>
                <a:ext cx="1016794" cy="5238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">
                <a:extLst>
                  <a:ext uri="{FF2B5EF4-FFF2-40B4-BE49-F238E27FC236}">
                    <a16:creationId xmlns:a16="http://schemas.microsoft.com/office/drawing/2014/main" xmlns="" id="{66BC96AC-860C-4B75-9E4D-4C0B0EE6E369}"/>
                  </a:ext>
                </a:extLst>
              </p:cNvPr>
              <p:cNvSpPr/>
              <p:nvPr/>
            </p:nvSpPr>
            <p:spPr>
              <a:xfrm>
                <a:off x="1019175" y="552450"/>
                <a:ext cx="571500" cy="6000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TDC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Diamond 5">
                <a:extLst>
                  <a:ext uri="{FF2B5EF4-FFF2-40B4-BE49-F238E27FC236}">
                    <a16:creationId xmlns:a16="http://schemas.microsoft.com/office/drawing/2014/main" xmlns="" id="{E3444248-C456-47E6-9B64-BE4DCEF72204}"/>
                  </a:ext>
                </a:extLst>
              </p:cNvPr>
              <p:cNvSpPr/>
              <p:nvPr/>
            </p:nvSpPr>
            <p:spPr>
              <a:xfrm>
                <a:off x="2171700" y="552450"/>
                <a:ext cx="447675" cy="600075"/>
              </a:xfrm>
              <a:prstGeom prst="diamond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Diamond 6">
                <a:extLst>
                  <a:ext uri="{FF2B5EF4-FFF2-40B4-BE49-F238E27FC236}">
                    <a16:creationId xmlns:a16="http://schemas.microsoft.com/office/drawing/2014/main" xmlns="" id="{F698CC9E-B192-4DE1-8C34-E1CAF2C9F201}"/>
                  </a:ext>
                </a:extLst>
              </p:cNvPr>
              <p:cNvSpPr/>
              <p:nvPr/>
            </p:nvSpPr>
            <p:spPr>
              <a:xfrm>
                <a:off x="3124200" y="552450"/>
                <a:ext cx="447675" cy="600075"/>
              </a:xfrm>
              <a:prstGeom prst="diamond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rapezoid 7">
                <a:extLst>
                  <a:ext uri="{FF2B5EF4-FFF2-40B4-BE49-F238E27FC236}">
                    <a16:creationId xmlns:a16="http://schemas.microsoft.com/office/drawing/2014/main" xmlns="" id="{AD478AD5-CC35-41FF-AE8B-26D1F8884ADA}"/>
                  </a:ext>
                </a:extLst>
              </p:cNvPr>
              <p:cNvSpPr/>
              <p:nvPr/>
            </p:nvSpPr>
            <p:spPr>
              <a:xfrm>
                <a:off x="4248150" y="561975"/>
                <a:ext cx="657225" cy="590550"/>
              </a:xfrm>
              <a:prstGeom prst="trapezoid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dipole</a:t>
                </a:r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Cross 10">
                <a:extLst>
                  <a:ext uri="{FF2B5EF4-FFF2-40B4-BE49-F238E27FC236}">
                    <a16:creationId xmlns:a16="http://schemas.microsoft.com/office/drawing/2014/main" xmlns="" id="{2FA1B466-57AC-4280-9BC9-F162B23FAB88}"/>
                  </a:ext>
                </a:extLst>
              </p:cNvPr>
              <p:cNvSpPr/>
              <p:nvPr/>
            </p:nvSpPr>
            <p:spPr>
              <a:xfrm>
                <a:off x="5848350" y="119062"/>
                <a:ext cx="381000" cy="428625"/>
              </a:xfrm>
              <a:prstGeom prst="plus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직사각형 59"/>
            <p:cNvSpPr/>
            <p:nvPr/>
          </p:nvSpPr>
          <p:spPr>
            <a:xfrm>
              <a:off x="973707" y="4302306"/>
              <a:ext cx="45720" cy="3545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973707" y="4715418"/>
              <a:ext cx="45720" cy="3545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12205" y="3947710"/>
            <a:ext cx="292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Longitudinal phase space measurement line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" name="Picture 4">
            <a:extLst>
              <a:ext uri="{FF2B5EF4-FFF2-40B4-BE49-F238E27FC236}">
                <a16:creationId xmlns:a16="http://schemas.microsoft.com/office/drawing/2014/main" xmlns="" id="{E9A81204-7705-4C45-855B-7549618A5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9312" r="10401" b="10959"/>
          <a:stretch/>
        </p:blipFill>
        <p:spPr>
          <a:xfrm>
            <a:off x="4317237" y="4782419"/>
            <a:ext cx="2103120" cy="1645921"/>
          </a:xfrm>
          <a:prstGeom prst="rect">
            <a:avLst/>
          </a:prstGeom>
        </p:spPr>
      </p:pic>
      <p:pic>
        <p:nvPicPr>
          <p:cNvPr id="65" name="Picture 7">
            <a:extLst>
              <a:ext uri="{FF2B5EF4-FFF2-40B4-BE49-F238E27FC236}">
                <a16:creationId xmlns:a16="http://schemas.microsoft.com/office/drawing/2014/main" xmlns="" id="{D31B7449-278E-40F9-ADFA-2C5AFE549F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t="8640" r="10234" b="12554"/>
          <a:stretch/>
        </p:blipFill>
        <p:spPr>
          <a:xfrm>
            <a:off x="6629400" y="4782420"/>
            <a:ext cx="2103121" cy="164592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871012" y="4431911"/>
            <a:ext cx="351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Simulated screen images at the end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292111" y="6072487"/>
            <a:ext cx="151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Structure out</a:t>
            </a:r>
            <a:endParaRPr lang="ko-KR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97470" y="6072487"/>
            <a:ext cx="151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Structure in</a:t>
            </a:r>
            <a:endParaRPr lang="ko-KR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54515" y="5933987"/>
            <a:ext cx="273586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Q. Gao’s thesis work</a:t>
            </a:r>
          </a:p>
          <a:p>
            <a:r>
              <a:rPr lang="en-US" altLang="ko-KR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(from Tsinghua University)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18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3572A-375D-4B4F-BDBE-92E51F4D1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1" y="2872086"/>
            <a:ext cx="2571750" cy="1928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69C687-4A6F-4E5A-95CF-B9F65F674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0" y="4818525"/>
            <a:ext cx="2658341" cy="1993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F20E38-61C7-4819-A40A-70D13BF73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97" y="2871614"/>
            <a:ext cx="2571749" cy="1928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26CD03-D1DA-4531-A4B1-34A71D881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55" y="4830875"/>
            <a:ext cx="2625405" cy="1969055"/>
          </a:xfrm>
          <a:prstGeom prst="rect">
            <a:avLst/>
          </a:prstGeom>
        </p:spPr>
      </p:pic>
      <p:sp>
        <p:nvSpPr>
          <p:cNvPr id="12" name="제목 1"/>
          <p:cNvSpPr txBox="1">
            <a:spLocks/>
          </p:cNvSpPr>
          <p:nvPr/>
        </p:nvSpPr>
        <p:spPr bwMode="auto">
          <a:xfrm>
            <a:off x="-4089" y="120367"/>
            <a:ext cx="91291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Shaped beam and wakefield interaction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xmlns="" id="{3724F8A7-D336-438C-A61A-A997701D6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782648" y="3787177"/>
            <a:ext cx="2709000" cy="2026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63640" y="5957656"/>
            <a:ext cx="273586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Q. Gao’s thesis work</a:t>
            </a:r>
          </a:p>
          <a:p>
            <a:r>
              <a:rPr lang="en-US" altLang="ko-KR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(from Tsinghua University)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1526" y="2434700"/>
            <a:ext cx="347472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Measured longitudinal phase space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5033" y="3013462"/>
            <a:ext cx="22018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World record!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 of 5.5</a:t>
            </a:r>
            <a:endParaRPr lang="ko-KR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아래쪽 화살표 5"/>
          <p:cNvSpPr/>
          <p:nvPr/>
        </p:nvSpPr>
        <p:spPr>
          <a:xfrm>
            <a:off x="7061682" y="3621691"/>
            <a:ext cx="228600" cy="26302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811809" y="583195"/>
            <a:ext cx="7792120" cy="2224617"/>
            <a:chOff x="1226508" y="929451"/>
            <a:chExt cx="7792120" cy="2224617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7"/>
            <a:srcRect l="4099" t="62752" r="59713"/>
            <a:stretch/>
          </p:blipFill>
          <p:spPr>
            <a:xfrm>
              <a:off x="1226508" y="1046472"/>
              <a:ext cx="3274009" cy="1534417"/>
            </a:xfrm>
            <a:prstGeom prst="rect">
              <a:avLst/>
            </a:prstGeom>
          </p:spPr>
        </p:pic>
        <p:grpSp>
          <p:nvGrpSpPr>
            <p:cNvPr id="25" name="그룹 24"/>
            <p:cNvGrpSpPr/>
            <p:nvPr/>
          </p:nvGrpSpPr>
          <p:grpSpPr>
            <a:xfrm>
              <a:off x="4538067" y="929451"/>
              <a:ext cx="4480561" cy="1622047"/>
              <a:chOff x="3977640" y="4895850"/>
              <a:chExt cx="4480561" cy="1622047"/>
            </a:xfrm>
          </p:grpSpPr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7"/>
              <a:srcRect l="45031" t="63862" r="5445"/>
              <a:stretch/>
            </p:blipFill>
            <p:spPr>
              <a:xfrm>
                <a:off x="3977640" y="5029200"/>
                <a:ext cx="4480561" cy="1488697"/>
              </a:xfrm>
              <a:prstGeom prst="rect">
                <a:avLst/>
              </a:prstGeom>
            </p:spPr>
          </p:pic>
          <p:sp>
            <p:nvSpPr>
              <p:cNvPr id="32" name="직사각형 31"/>
              <p:cNvSpPr/>
              <p:nvPr/>
            </p:nvSpPr>
            <p:spPr>
              <a:xfrm>
                <a:off x="6776003" y="4895850"/>
                <a:ext cx="1682198" cy="266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6" name="직사각형 25"/>
            <p:cNvSpPr/>
            <p:nvPr/>
          </p:nvSpPr>
          <p:spPr>
            <a:xfrm>
              <a:off x="5398326" y="1265408"/>
              <a:ext cx="220792" cy="203681"/>
            </a:xfrm>
            <a:prstGeom prst="rect">
              <a:avLst/>
            </a:prstGeom>
            <a:solidFill>
              <a:srgbClr val="32B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19398540">
              <a:off x="5294384" y="1192828"/>
              <a:ext cx="632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15 cm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823407" y="2202729"/>
              <a:ext cx="280088" cy="1440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59319" y="1908877"/>
              <a:ext cx="836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1.27 cm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5138" y="2507737"/>
              <a:ext cx="3650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Times New Roman" pitchFamily="18" charset="0"/>
                  <a:cs typeface="Times New Roman" pitchFamily="18" charset="0"/>
                </a:rPr>
                <a:t>Tunable Gap</a:t>
              </a:r>
            </a:p>
            <a:p>
              <a:r>
                <a:rPr lang="en-US" altLang="ko-KR" dirty="0" smtClean="0">
                  <a:latin typeface="Times New Roman" pitchFamily="18" charset="0"/>
                  <a:cs typeface="Times New Roman" pitchFamily="18" charset="0"/>
                </a:rPr>
                <a:t>(nominal: 2-2.5 mm → 120-130 GHz)</a:t>
              </a:r>
              <a:endParaRPr lang="ko-KR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19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192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615" y="87765"/>
            <a:ext cx="8986770" cy="576075"/>
          </a:xfrm>
        </p:spPr>
        <p:txBody>
          <a:bodyPr>
            <a:normAutofit/>
          </a:bodyPr>
          <a:lstStyle/>
          <a:p>
            <a:r>
              <a:rPr lang="en-US" b="1" dirty="0" smtClean="0"/>
              <a:t>Argonne Wakefield Accelerator and collaborators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0941" y="854832"/>
            <a:ext cx="150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Collaboration: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-137160" y="3079104"/>
            <a:ext cx="9623101" cy="3001656"/>
            <a:chOff x="-2381" y="2140761"/>
            <a:chExt cx="8875741" cy="261898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952" t="32953" r="52500" b="29143"/>
            <a:stretch>
              <a:fillRect/>
            </a:stretch>
          </p:blipFill>
          <p:spPr bwMode="auto">
            <a:xfrm>
              <a:off x="-2381" y="2140761"/>
              <a:ext cx="8875116" cy="253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5114" t="53849" r="54155" b="29143"/>
            <a:stretch>
              <a:fillRect/>
            </a:stretch>
          </p:blipFill>
          <p:spPr bwMode="auto">
            <a:xfrm>
              <a:off x="8515350" y="3595670"/>
              <a:ext cx="156211" cy="113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8"/>
            <p:cNvSpPr/>
            <p:nvPr/>
          </p:nvSpPr>
          <p:spPr>
            <a:xfrm>
              <a:off x="8515350" y="4198144"/>
              <a:ext cx="166687" cy="25003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9"/>
            <p:cNvSpPr/>
            <p:nvPr/>
          </p:nvSpPr>
          <p:spPr>
            <a:xfrm>
              <a:off x="8669337" y="3571876"/>
              <a:ext cx="166687" cy="83185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8520112" y="3429000"/>
              <a:ext cx="315913" cy="15875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1"/>
            <p:cNvSpPr/>
            <p:nvPr/>
          </p:nvSpPr>
          <p:spPr>
            <a:xfrm>
              <a:off x="8256587" y="3175000"/>
              <a:ext cx="315913" cy="17145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8520112" y="3175001"/>
              <a:ext cx="147637" cy="2540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3"/>
            <p:cNvSpPr/>
            <p:nvPr/>
          </p:nvSpPr>
          <p:spPr>
            <a:xfrm>
              <a:off x="8455819" y="4310063"/>
              <a:ext cx="166687" cy="25003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89" t="39322" r="67255" b="59429"/>
            <a:stretch>
              <a:fillRect/>
            </a:stretch>
          </p:blipFill>
          <p:spPr bwMode="auto">
            <a:xfrm>
              <a:off x="1566888" y="3036103"/>
              <a:ext cx="76174" cy="8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89" t="39322" r="67255" b="59429"/>
            <a:stretch>
              <a:fillRect/>
            </a:stretch>
          </p:blipFill>
          <p:spPr bwMode="auto">
            <a:xfrm>
              <a:off x="964431" y="3036104"/>
              <a:ext cx="76174" cy="8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89" t="39322" r="67255" b="59429"/>
            <a:stretch>
              <a:fillRect/>
            </a:stretch>
          </p:blipFill>
          <p:spPr bwMode="auto">
            <a:xfrm>
              <a:off x="1314475" y="2769404"/>
              <a:ext cx="76174" cy="8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794" t="37254" r="70381" b="60355"/>
            <a:stretch>
              <a:fillRect/>
            </a:stretch>
          </p:blipFill>
          <p:spPr bwMode="auto">
            <a:xfrm>
              <a:off x="2958990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794" t="37254" r="70381" b="60355"/>
            <a:stretch>
              <a:fillRect/>
            </a:stretch>
          </p:blipFill>
          <p:spPr bwMode="auto">
            <a:xfrm>
              <a:off x="3125678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794" t="37254" r="70381" b="60355"/>
            <a:stretch>
              <a:fillRect/>
            </a:stretch>
          </p:blipFill>
          <p:spPr bwMode="auto">
            <a:xfrm>
              <a:off x="3289984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794" t="37254" r="70381" b="60355"/>
            <a:stretch>
              <a:fillRect/>
            </a:stretch>
          </p:blipFill>
          <p:spPr bwMode="auto">
            <a:xfrm>
              <a:off x="3456671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794" t="37254" r="70381" b="60355"/>
            <a:stretch>
              <a:fillRect/>
            </a:stretch>
          </p:blipFill>
          <p:spPr bwMode="auto">
            <a:xfrm>
              <a:off x="3625740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794" t="37254" r="70381" b="60355"/>
            <a:stretch>
              <a:fillRect/>
            </a:stretch>
          </p:blipFill>
          <p:spPr bwMode="auto">
            <a:xfrm>
              <a:off x="3790046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3"/>
            <p:cNvSpPr/>
            <p:nvPr/>
          </p:nvSpPr>
          <p:spPr>
            <a:xfrm>
              <a:off x="3190875" y="4510086"/>
              <a:ext cx="600075" cy="2219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4"/>
            <p:cNvSpPr/>
            <p:nvPr/>
          </p:nvSpPr>
          <p:spPr>
            <a:xfrm>
              <a:off x="3950493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5"/>
            <p:cNvSpPr/>
            <p:nvPr/>
          </p:nvSpPr>
          <p:spPr>
            <a:xfrm>
              <a:off x="4002880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6"/>
            <p:cNvSpPr/>
            <p:nvPr/>
          </p:nvSpPr>
          <p:spPr>
            <a:xfrm>
              <a:off x="4055267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27"/>
            <p:cNvSpPr/>
            <p:nvPr/>
          </p:nvSpPr>
          <p:spPr>
            <a:xfrm>
              <a:off x="4107654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28"/>
            <p:cNvSpPr/>
            <p:nvPr/>
          </p:nvSpPr>
          <p:spPr>
            <a:xfrm>
              <a:off x="4160041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9"/>
            <p:cNvSpPr/>
            <p:nvPr/>
          </p:nvSpPr>
          <p:spPr>
            <a:xfrm>
              <a:off x="4212428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0"/>
            <p:cNvSpPr/>
            <p:nvPr/>
          </p:nvSpPr>
          <p:spPr>
            <a:xfrm>
              <a:off x="4264813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1"/>
            <p:cNvSpPr/>
            <p:nvPr/>
          </p:nvSpPr>
          <p:spPr>
            <a:xfrm>
              <a:off x="4317200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2"/>
            <p:cNvSpPr/>
            <p:nvPr/>
          </p:nvSpPr>
          <p:spPr>
            <a:xfrm>
              <a:off x="4369587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3"/>
            <p:cNvSpPr/>
            <p:nvPr/>
          </p:nvSpPr>
          <p:spPr>
            <a:xfrm>
              <a:off x="4421974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4"/>
            <p:cNvSpPr/>
            <p:nvPr/>
          </p:nvSpPr>
          <p:spPr>
            <a:xfrm>
              <a:off x="4474361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5"/>
            <p:cNvSpPr/>
            <p:nvPr/>
          </p:nvSpPr>
          <p:spPr>
            <a:xfrm>
              <a:off x="4526748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6"/>
            <p:cNvSpPr/>
            <p:nvPr/>
          </p:nvSpPr>
          <p:spPr>
            <a:xfrm>
              <a:off x="1138239" y="2247901"/>
              <a:ext cx="247650" cy="7143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37"/>
            <p:cNvSpPr/>
            <p:nvPr/>
          </p:nvSpPr>
          <p:spPr>
            <a:xfrm flipH="1">
              <a:off x="5213350" y="2335213"/>
              <a:ext cx="71438" cy="196056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38"/>
            <p:cNvSpPr/>
            <p:nvPr/>
          </p:nvSpPr>
          <p:spPr>
            <a:xfrm>
              <a:off x="8520114" y="3357562"/>
              <a:ext cx="150017" cy="7143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39"/>
            <p:cNvSpPr/>
            <p:nvPr/>
          </p:nvSpPr>
          <p:spPr>
            <a:xfrm>
              <a:off x="8668703" y="3595052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0"/>
            <p:cNvSpPr/>
            <p:nvPr/>
          </p:nvSpPr>
          <p:spPr>
            <a:xfrm>
              <a:off x="8668704" y="3645058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1"/>
            <p:cNvSpPr/>
            <p:nvPr/>
          </p:nvSpPr>
          <p:spPr>
            <a:xfrm>
              <a:off x="8668703" y="36974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2"/>
            <p:cNvSpPr/>
            <p:nvPr/>
          </p:nvSpPr>
          <p:spPr>
            <a:xfrm>
              <a:off x="8668704" y="3747452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3"/>
            <p:cNvSpPr/>
            <p:nvPr/>
          </p:nvSpPr>
          <p:spPr>
            <a:xfrm>
              <a:off x="8668703" y="3799840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4"/>
            <p:cNvSpPr/>
            <p:nvPr/>
          </p:nvSpPr>
          <p:spPr>
            <a:xfrm>
              <a:off x="8668704" y="38498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5"/>
            <p:cNvSpPr/>
            <p:nvPr/>
          </p:nvSpPr>
          <p:spPr>
            <a:xfrm>
              <a:off x="8668703" y="3902234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6"/>
            <p:cNvSpPr/>
            <p:nvPr/>
          </p:nvSpPr>
          <p:spPr>
            <a:xfrm>
              <a:off x="8668704" y="3952240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47"/>
            <p:cNvSpPr/>
            <p:nvPr/>
          </p:nvSpPr>
          <p:spPr>
            <a:xfrm>
              <a:off x="8668703" y="40022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48"/>
            <p:cNvSpPr/>
            <p:nvPr/>
          </p:nvSpPr>
          <p:spPr>
            <a:xfrm>
              <a:off x="8668704" y="4052252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49"/>
            <p:cNvSpPr/>
            <p:nvPr/>
          </p:nvSpPr>
          <p:spPr>
            <a:xfrm>
              <a:off x="8668703" y="4104640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0"/>
            <p:cNvSpPr/>
            <p:nvPr/>
          </p:nvSpPr>
          <p:spPr>
            <a:xfrm>
              <a:off x="8668704" y="41546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1"/>
            <p:cNvSpPr/>
            <p:nvPr/>
          </p:nvSpPr>
          <p:spPr>
            <a:xfrm>
              <a:off x="1738498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2"/>
            <p:cNvSpPr/>
            <p:nvPr/>
          </p:nvSpPr>
          <p:spPr>
            <a:xfrm>
              <a:off x="1790885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3"/>
            <p:cNvSpPr/>
            <p:nvPr/>
          </p:nvSpPr>
          <p:spPr>
            <a:xfrm>
              <a:off x="1843272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4"/>
            <p:cNvSpPr/>
            <p:nvPr/>
          </p:nvSpPr>
          <p:spPr>
            <a:xfrm>
              <a:off x="1895659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5"/>
            <p:cNvSpPr/>
            <p:nvPr/>
          </p:nvSpPr>
          <p:spPr>
            <a:xfrm>
              <a:off x="1948046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6"/>
            <p:cNvSpPr/>
            <p:nvPr/>
          </p:nvSpPr>
          <p:spPr>
            <a:xfrm>
              <a:off x="2000433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57"/>
            <p:cNvSpPr/>
            <p:nvPr/>
          </p:nvSpPr>
          <p:spPr>
            <a:xfrm>
              <a:off x="2052818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58"/>
            <p:cNvSpPr/>
            <p:nvPr/>
          </p:nvSpPr>
          <p:spPr>
            <a:xfrm>
              <a:off x="2105205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59"/>
            <p:cNvSpPr/>
            <p:nvPr/>
          </p:nvSpPr>
          <p:spPr>
            <a:xfrm>
              <a:off x="2157592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0"/>
            <p:cNvSpPr/>
            <p:nvPr/>
          </p:nvSpPr>
          <p:spPr>
            <a:xfrm>
              <a:off x="2209979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1"/>
            <p:cNvSpPr/>
            <p:nvPr/>
          </p:nvSpPr>
          <p:spPr>
            <a:xfrm>
              <a:off x="2262366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2"/>
            <p:cNvSpPr/>
            <p:nvPr/>
          </p:nvSpPr>
          <p:spPr>
            <a:xfrm>
              <a:off x="2314753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" name="Straight Connector 63"/>
            <p:cNvCxnSpPr/>
            <p:nvPr/>
          </p:nvCxnSpPr>
          <p:spPr>
            <a:xfrm>
              <a:off x="2114080" y="2392065"/>
              <a:ext cx="307240" cy="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4"/>
            <p:cNvCxnSpPr/>
            <p:nvPr/>
          </p:nvCxnSpPr>
          <p:spPr>
            <a:xfrm>
              <a:off x="2421320" y="2392065"/>
              <a:ext cx="0" cy="192025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5"/>
            <p:cNvCxnSpPr/>
            <p:nvPr/>
          </p:nvCxnSpPr>
          <p:spPr>
            <a:xfrm>
              <a:off x="3765495" y="4465935"/>
              <a:ext cx="537670" cy="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6"/>
            <p:cNvCxnSpPr/>
            <p:nvPr/>
          </p:nvCxnSpPr>
          <p:spPr>
            <a:xfrm>
              <a:off x="4303165" y="4465935"/>
              <a:ext cx="0" cy="115215"/>
            </a:xfrm>
            <a:prstGeom prst="line">
              <a:avLst/>
            </a:prstGeom>
            <a:ln w="38100" cap="sq">
              <a:solidFill>
                <a:srgbClr val="00B05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67"/>
            <p:cNvCxnSpPr/>
            <p:nvPr/>
          </p:nvCxnSpPr>
          <p:spPr>
            <a:xfrm>
              <a:off x="8873360" y="3966670"/>
              <a:ext cx="0" cy="30724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68"/>
            <p:cNvCxnSpPr/>
            <p:nvPr/>
          </p:nvCxnSpPr>
          <p:spPr>
            <a:xfrm flipH="1">
              <a:off x="8681335" y="4273910"/>
              <a:ext cx="192025" cy="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" t="33333" r="1665" b="26296"/>
            <a:stretch/>
          </p:blipFill>
          <p:spPr bwMode="auto">
            <a:xfrm>
              <a:off x="549919" y="3151618"/>
              <a:ext cx="7234970" cy="848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29509" t="58643" r="54118" b="29143"/>
            <a:stretch/>
          </p:blipFill>
          <p:spPr bwMode="auto">
            <a:xfrm>
              <a:off x="5029200" y="3855720"/>
              <a:ext cx="3497580" cy="815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28687" t="32953" r="57401" b="47749"/>
            <a:stretch/>
          </p:blipFill>
          <p:spPr bwMode="auto">
            <a:xfrm>
              <a:off x="4853940" y="2140761"/>
              <a:ext cx="2971800" cy="128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Rectangle 72"/>
            <p:cNvSpPr/>
            <p:nvPr/>
          </p:nvSpPr>
          <p:spPr>
            <a:xfrm flipH="1">
              <a:off x="5216525" y="2335742"/>
              <a:ext cx="71439" cy="190499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 73"/>
            <p:cNvSpPr/>
            <p:nvPr/>
          </p:nvSpPr>
          <p:spPr>
            <a:xfrm>
              <a:off x="3469481" y="3562350"/>
              <a:ext cx="74551" cy="259556"/>
            </a:xfrm>
            <a:custGeom>
              <a:avLst/>
              <a:gdLst>
                <a:gd name="connsiteX0" fmla="*/ 21432 w 74551"/>
                <a:gd name="connsiteY0" fmla="*/ 0 h 259556"/>
                <a:gd name="connsiteX1" fmla="*/ 21432 w 74551"/>
                <a:gd name="connsiteY1" fmla="*/ 0 h 259556"/>
                <a:gd name="connsiteX2" fmla="*/ 28575 w 74551"/>
                <a:gd name="connsiteY2" fmla="*/ 21431 h 259556"/>
                <a:gd name="connsiteX3" fmla="*/ 21432 w 74551"/>
                <a:gd name="connsiteY3" fmla="*/ 42863 h 259556"/>
                <a:gd name="connsiteX4" fmla="*/ 14288 w 74551"/>
                <a:gd name="connsiteY4" fmla="*/ 50006 h 259556"/>
                <a:gd name="connsiteX5" fmla="*/ 9525 w 74551"/>
                <a:gd name="connsiteY5" fmla="*/ 64294 h 259556"/>
                <a:gd name="connsiteX6" fmla="*/ 7144 w 74551"/>
                <a:gd name="connsiteY6" fmla="*/ 71438 h 259556"/>
                <a:gd name="connsiteX7" fmla="*/ 4763 w 74551"/>
                <a:gd name="connsiteY7" fmla="*/ 85725 h 259556"/>
                <a:gd name="connsiteX8" fmla="*/ 2382 w 74551"/>
                <a:gd name="connsiteY8" fmla="*/ 135731 h 259556"/>
                <a:gd name="connsiteX9" fmla="*/ 0 w 74551"/>
                <a:gd name="connsiteY9" fmla="*/ 142875 h 259556"/>
                <a:gd name="connsiteX10" fmla="*/ 2382 w 74551"/>
                <a:gd name="connsiteY10" fmla="*/ 180975 h 259556"/>
                <a:gd name="connsiteX11" fmla="*/ 7144 w 74551"/>
                <a:gd name="connsiteY11" fmla="*/ 197644 h 259556"/>
                <a:gd name="connsiteX12" fmla="*/ 16669 w 74551"/>
                <a:gd name="connsiteY12" fmla="*/ 211931 h 259556"/>
                <a:gd name="connsiteX13" fmla="*/ 21432 w 74551"/>
                <a:gd name="connsiteY13" fmla="*/ 219075 h 259556"/>
                <a:gd name="connsiteX14" fmla="*/ 23813 w 74551"/>
                <a:gd name="connsiteY14" fmla="*/ 228600 h 259556"/>
                <a:gd name="connsiteX15" fmla="*/ 21432 w 74551"/>
                <a:gd name="connsiteY15" fmla="*/ 257175 h 259556"/>
                <a:gd name="connsiteX16" fmla="*/ 30957 w 74551"/>
                <a:gd name="connsiteY16" fmla="*/ 259556 h 259556"/>
                <a:gd name="connsiteX17" fmla="*/ 73819 w 74551"/>
                <a:gd name="connsiteY17" fmla="*/ 257175 h 259556"/>
                <a:gd name="connsiteX18" fmla="*/ 66675 w 74551"/>
                <a:gd name="connsiteY18" fmla="*/ 250031 h 259556"/>
                <a:gd name="connsiteX19" fmla="*/ 61913 w 74551"/>
                <a:gd name="connsiteY19" fmla="*/ 230981 h 259556"/>
                <a:gd name="connsiteX20" fmla="*/ 61913 w 74551"/>
                <a:gd name="connsiteY20" fmla="*/ 188119 h 259556"/>
                <a:gd name="connsiteX21" fmla="*/ 61913 w 74551"/>
                <a:gd name="connsiteY21" fmla="*/ 188119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51" h="259556">
                  <a:moveTo>
                    <a:pt x="21432" y="0"/>
                  </a:moveTo>
                  <a:lnTo>
                    <a:pt x="21432" y="0"/>
                  </a:lnTo>
                  <a:cubicBezTo>
                    <a:pt x="23813" y="7144"/>
                    <a:pt x="27580" y="13967"/>
                    <a:pt x="28575" y="21431"/>
                  </a:cubicBezTo>
                  <a:cubicBezTo>
                    <a:pt x="29715" y="29984"/>
                    <a:pt x="26506" y="36774"/>
                    <a:pt x="21432" y="42863"/>
                  </a:cubicBezTo>
                  <a:cubicBezTo>
                    <a:pt x="19276" y="45450"/>
                    <a:pt x="16669" y="47625"/>
                    <a:pt x="14288" y="50006"/>
                  </a:cubicBezTo>
                  <a:lnTo>
                    <a:pt x="9525" y="64294"/>
                  </a:lnTo>
                  <a:cubicBezTo>
                    <a:pt x="8731" y="66675"/>
                    <a:pt x="7557" y="68962"/>
                    <a:pt x="7144" y="71438"/>
                  </a:cubicBezTo>
                  <a:lnTo>
                    <a:pt x="4763" y="85725"/>
                  </a:lnTo>
                  <a:cubicBezTo>
                    <a:pt x="3969" y="102394"/>
                    <a:pt x="3768" y="119101"/>
                    <a:pt x="2382" y="135731"/>
                  </a:cubicBezTo>
                  <a:cubicBezTo>
                    <a:pt x="2174" y="138233"/>
                    <a:pt x="0" y="140365"/>
                    <a:pt x="0" y="142875"/>
                  </a:cubicBezTo>
                  <a:cubicBezTo>
                    <a:pt x="0" y="155600"/>
                    <a:pt x="1116" y="168313"/>
                    <a:pt x="2382" y="180975"/>
                  </a:cubicBezTo>
                  <a:cubicBezTo>
                    <a:pt x="2532" y="182478"/>
                    <a:pt x="5906" y="195416"/>
                    <a:pt x="7144" y="197644"/>
                  </a:cubicBezTo>
                  <a:cubicBezTo>
                    <a:pt x="9924" y="202647"/>
                    <a:pt x="13494" y="207169"/>
                    <a:pt x="16669" y="211931"/>
                  </a:cubicBezTo>
                  <a:lnTo>
                    <a:pt x="21432" y="219075"/>
                  </a:lnTo>
                  <a:cubicBezTo>
                    <a:pt x="22226" y="222250"/>
                    <a:pt x="23813" y="225327"/>
                    <a:pt x="23813" y="228600"/>
                  </a:cubicBezTo>
                  <a:cubicBezTo>
                    <a:pt x="23813" y="238158"/>
                    <a:pt x="19283" y="247862"/>
                    <a:pt x="21432" y="257175"/>
                  </a:cubicBezTo>
                  <a:cubicBezTo>
                    <a:pt x="22168" y="260364"/>
                    <a:pt x="27782" y="258762"/>
                    <a:pt x="30957" y="259556"/>
                  </a:cubicBezTo>
                  <a:cubicBezTo>
                    <a:pt x="45244" y="258762"/>
                    <a:pt x="59993" y="260862"/>
                    <a:pt x="73819" y="257175"/>
                  </a:cubicBezTo>
                  <a:cubicBezTo>
                    <a:pt x="77073" y="256307"/>
                    <a:pt x="68543" y="252833"/>
                    <a:pt x="66675" y="250031"/>
                  </a:cubicBezTo>
                  <a:cubicBezTo>
                    <a:pt x="64761" y="247160"/>
                    <a:pt x="61969" y="232267"/>
                    <a:pt x="61913" y="230981"/>
                  </a:cubicBezTo>
                  <a:cubicBezTo>
                    <a:pt x="61292" y="216707"/>
                    <a:pt x="61913" y="202406"/>
                    <a:pt x="61913" y="188119"/>
                  </a:cubicBezTo>
                  <a:lnTo>
                    <a:pt x="61913" y="188119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5"/>
          <p:cNvSpPr/>
          <p:nvPr/>
        </p:nvSpPr>
        <p:spPr>
          <a:xfrm>
            <a:off x="4753883" y="6067691"/>
            <a:ext cx="4446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/>
            <a:r>
              <a:rPr lang="en-US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*Supported by U.S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DOE High Energy </a:t>
            </a:r>
            <a:r>
              <a:rPr lang="en-US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Basic energy science</a:t>
            </a:r>
            <a:endParaRPr 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572260" y="1295400"/>
          <a:ext cx="7913988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0203"/>
                <a:gridCol w="3723785"/>
              </a:tblGrid>
              <a:tr h="312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Argonne National Laboratory,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HEP: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 G. Power, M. Conde, W. Gai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2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Argonne National Laboratory, APS: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indent="-342900" algn="l" latinLnBrk="1">
                        <a:buAutoNum type="alphaUcPeriod"/>
                      </a:pP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Zholents, K. –J. Kim, Y.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–E Sun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FNAL/NIU: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Piot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Euclide</a:t>
                      </a: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Techlabs</a:t>
                      </a: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LLC: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Jing, S. Antipov, A. </a:t>
                      </a:r>
                      <a:r>
                        <a:rPr lang="en-US" altLang="ko-KR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Kanareykin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Pohang</a:t>
                      </a:r>
                      <a:r>
                        <a:rPr lang="en-US" altLang="ko-KR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Accelerator Laboratory: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Ha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Planned EEX </a:t>
            </a:r>
            <a:r>
              <a:rPr lang="en-US" altLang="ko-KR" dirty="0" smtClean="0"/>
              <a:t>Application experiments</a:t>
            </a:r>
            <a:endParaRPr lang="ko-KR" altLang="en-US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34201" y="0"/>
            <a:ext cx="5860318" cy="634074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 EEX beamline configuration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30" y="2347517"/>
            <a:ext cx="9160030" cy="2178763"/>
          </a:xfrm>
          <a:prstGeom prst="rect">
            <a:avLst/>
          </a:prstGeom>
        </p:spPr>
      </p:pic>
      <p:sp>
        <p:nvSpPr>
          <p:cNvPr id="93" name="직사각형 92"/>
          <p:cNvSpPr/>
          <p:nvPr/>
        </p:nvSpPr>
        <p:spPr>
          <a:xfrm>
            <a:off x="6092565" y="3112633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/>
          <p:cNvSpPr/>
          <p:nvPr/>
        </p:nvSpPr>
        <p:spPr>
          <a:xfrm>
            <a:off x="5499100" y="3108960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/>
          <p:cNvSpPr/>
          <p:nvPr/>
        </p:nvSpPr>
        <p:spPr>
          <a:xfrm>
            <a:off x="4970780" y="2907030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/>
          <p:cNvSpPr/>
          <p:nvPr/>
        </p:nvSpPr>
        <p:spPr>
          <a:xfrm>
            <a:off x="4823906" y="2907606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/>
          <p:cNvSpPr/>
          <p:nvPr/>
        </p:nvSpPr>
        <p:spPr>
          <a:xfrm>
            <a:off x="3389144" y="2894906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/>
          <p:cNvSpPr/>
          <p:nvPr/>
        </p:nvSpPr>
        <p:spPr>
          <a:xfrm>
            <a:off x="3632311" y="2894906"/>
            <a:ext cx="285153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직사각형 111"/>
          <p:cNvSpPr/>
          <p:nvPr/>
        </p:nvSpPr>
        <p:spPr>
          <a:xfrm>
            <a:off x="914400" y="3329871"/>
            <a:ext cx="365760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3" name="그룹 182"/>
          <p:cNvGrpSpPr/>
          <p:nvPr/>
        </p:nvGrpSpPr>
        <p:grpSpPr>
          <a:xfrm>
            <a:off x="1097281" y="1452451"/>
            <a:ext cx="3792329" cy="1877419"/>
            <a:chOff x="1097281" y="1452451"/>
            <a:chExt cx="3792329" cy="1877419"/>
          </a:xfrm>
        </p:grpSpPr>
        <p:sp>
          <p:nvSpPr>
            <p:cNvPr id="77" name="TextBox 76"/>
            <p:cNvSpPr txBox="1"/>
            <p:nvPr/>
          </p:nvSpPr>
          <p:spPr>
            <a:xfrm>
              <a:off x="2350017" y="1452451"/>
              <a:ext cx="1170534" cy="3077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itchFamily="18" charset="0"/>
                  <a:cs typeface="Times New Roman" pitchFamily="18" charset="0"/>
                </a:rPr>
                <a:t>Diagnostics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6" name="꺾인 연결선 105"/>
            <p:cNvCxnSpPr>
              <a:stCxn id="77" idx="2"/>
              <a:endCxn id="108" idx="0"/>
            </p:cNvCxnSpPr>
            <p:nvPr/>
          </p:nvCxnSpPr>
          <p:spPr>
            <a:xfrm rot="16200000" flipH="1">
              <a:off x="3338758" y="1356754"/>
              <a:ext cx="1147378" cy="1954326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꺾인 연결선 112"/>
            <p:cNvCxnSpPr>
              <a:stCxn id="77" idx="2"/>
              <a:endCxn id="112" idx="0"/>
            </p:cNvCxnSpPr>
            <p:nvPr/>
          </p:nvCxnSpPr>
          <p:spPr>
            <a:xfrm rot="5400000">
              <a:off x="1231461" y="1626047"/>
              <a:ext cx="1569643" cy="1838004"/>
            </a:xfrm>
            <a:prstGeom prst="bentConnector3">
              <a:avLst>
                <a:gd name="adj1" fmla="val 35580"/>
              </a:avLst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꺾인 연결선 118"/>
            <p:cNvCxnSpPr>
              <a:stCxn id="77" idx="2"/>
              <a:endCxn id="110" idx="0"/>
            </p:cNvCxnSpPr>
            <p:nvPr/>
          </p:nvCxnSpPr>
          <p:spPr>
            <a:xfrm rot="16200000" flipH="1">
              <a:off x="2627727" y="2067785"/>
              <a:ext cx="1134678" cy="519564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꺾인 연결선 122"/>
            <p:cNvCxnSpPr>
              <a:stCxn id="77" idx="2"/>
              <a:endCxn id="111" idx="0"/>
            </p:cNvCxnSpPr>
            <p:nvPr/>
          </p:nvCxnSpPr>
          <p:spPr>
            <a:xfrm rot="16200000" flipH="1">
              <a:off x="2787747" y="1907765"/>
              <a:ext cx="1134678" cy="8396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직사각형 135"/>
          <p:cNvSpPr/>
          <p:nvPr/>
        </p:nvSpPr>
        <p:spPr>
          <a:xfrm>
            <a:off x="4048314" y="2907606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직사각형 140"/>
          <p:cNvSpPr/>
          <p:nvPr/>
        </p:nvSpPr>
        <p:spPr>
          <a:xfrm>
            <a:off x="1298266" y="3328507"/>
            <a:ext cx="131407" cy="214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직사각형 149"/>
          <p:cNvSpPr/>
          <p:nvPr/>
        </p:nvSpPr>
        <p:spPr>
          <a:xfrm>
            <a:off x="4379609" y="2909613"/>
            <a:ext cx="363127" cy="21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직사각형 153"/>
          <p:cNvSpPr/>
          <p:nvPr/>
        </p:nvSpPr>
        <p:spPr>
          <a:xfrm>
            <a:off x="6904010" y="3322037"/>
            <a:ext cx="363127" cy="21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4" name="그룹 183"/>
          <p:cNvGrpSpPr/>
          <p:nvPr/>
        </p:nvGrpSpPr>
        <p:grpSpPr>
          <a:xfrm>
            <a:off x="1237686" y="3121084"/>
            <a:ext cx="5847887" cy="2445450"/>
            <a:chOff x="1237686" y="3121084"/>
            <a:chExt cx="5847887" cy="2445450"/>
          </a:xfrm>
        </p:grpSpPr>
        <p:sp>
          <p:nvSpPr>
            <p:cNvPr id="134" name="TextBox 133"/>
            <p:cNvSpPr txBox="1"/>
            <p:nvPr/>
          </p:nvSpPr>
          <p:spPr>
            <a:xfrm>
              <a:off x="2429513" y="5043314"/>
              <a:ext cx="999487" cy="52322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Bunch shaping</a:t>
              </a:r>
              <a:endParaRPr lang="ko-KR" altLang="en-US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5" name="꺾인 연결선 134"/>
            <p:cNvCxnSpPr>
              <a:stCxn id="134" idx="0"/>
              <a:endCxn id="136" idx="2"/>
            </p:cNvCxnSpPr>
            <p:nvPr/>
          </p:nvCxnSpPr>
          <p:spPr>
            <a:xfrm rot="5400000" flipH="1" flipV="1">
              <a:off x="2560810" y="3490107"/>
              <a:ext cx="1921654" cy="1184761"/>
            </a:xfrm>
            <a:prstGeom prst="bentConnector3">
              <a:avLst>
                <a:gd name="adj1" fmla="val 19377"/>
              </a:avLst>
            </a:prstGeom>
            <a:ln w="254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3178888" y="4694681"/>
              <a:ext cx="683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Mask</a:t>
              </a:r>
              <a:endParaRPr lang="ko-KR" alt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2" name="꺾인 연결선 141"/>
            <p:cNvCxnSpPr>
              <a:stCxn id="134" idx="0"/>
              <a:endCxn id="141" idx="2"/>
            </p:cNvCxnSpPr>
            <p:nvPr/>
          </p:nvCxnSpPr>
          <p:spPr>
            <a:xfrm rot="16200000" flipV="1">
              <a:off x="1396238" y="3510294"/>
              <a:ext cx="1500753" cy="1565287"/>
            </a:xfrm>
            <a:prstGeom prst="bentConnector3">
              <a:avLst>
                <a:gd name="adj1" fmla="val 24663"/>
              </a:avLst>
            </a:prstGeom>
            <a:ln w="254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1237686" y="4694680"/>
              <a:ext cx="1534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Dielectric/Plasma</a:t>
              </a:r>
              <a:endParaRPr lang="ko-KR" alt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꺾인 연결선 148"/>
            <p:cNvCxnSpPr>
              <a:stCxn id="134" idx="0"/>
              <a:endCxn id="150" idx="2"/>
            </p:cNvCxnSpPr>
            <p:nvPr/>
          </p:nvCxnSpPr>
          <p:spPr>
            <a:xfrm rot="5400000" flipH="1" flipV="1">
              <a:off x="2784100" y="3266241"/>
              <a:ext cx="1922230" cy="1631916"/>
            </a:xfrm>
            <a:prstGeom prst="bentConnector3">
              <a:avLst>
                <a:gd name="adj1" fmla="val 18915"/>
              </a:avLst>
            </a:prstGeom>
            <a:ln w="254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꺾인 연결선 154"/>
            <p:cNvCxnSpPr>
              <a:stCxn id="134" idx="0"/>
              <a:endCxn id="154" idx="2"/>
            </p:cNvCxnSpPr>
            <p:nvPr/>
          </p:nvCxnSpPr>
          <p:spPr>
            <a:xfrm rot="5400000" flipH="1" flipV="1">
              <a:off x="4252512" y="2210253"/>
              <a:ext cx="1509806" cy="4156317"/>
            </a:xfrm>
            <a:prstGeom prst="bentConnector3">
              <a:avLst>
                <a:gd name="adj1" fmla="val 24215"/>
              </a:avLst>
            </a:prstGeom>
            <a:ln w="254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/>
            <p:cNvSpPr txBox="1"/>
            <p:nvPr/>
          </p:nvSpPr>
          <p:spPr>
            <a:xfrm>
              <a:off x="4521622" y="3973386"/>
              <a:ext cx="690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Trans. control</a:t>
              </a:r>
              <a:endParaRPr lang="ko-KR" alt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610242" y="4628962"/>
              <a:ext cx="690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Longi</a:t>
              </a:r>
              <a:r>
                <a:rPr lang="en-US" altLang="ko-KR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 control</a:t>
              </a:r>
              <a:endParaRPr lang="ko-KR" altLang="en-US" sz="1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3" name="직사각형 172"/>
          <p:cNvSpPr/>
          <p:nvPr/>
        </p:nvSpPr>
        <p:spPr>
          <a:xfrm>
            <a:off x="7819179" y="3315639"/>
            <a:ext cx="363127" cy="21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6" name="그룹 185"/>
          <p:cNvGrpSpPr/>
          <p:nvPr/>
        </p:nvGrpSpPr>
        <p:grpSpPr>
          <a:xfrm>
            <a:off x="3929686" y="3530470"/>
            <a:ext cx="3969505" cy="2343841"/>
            <a:chOff x="3929686" y="3530470"/>
            <a:chExt cx="3969505" cy="2343841"/>
          </a:xfrm>
        </p:grpSpPr>
        <p:sp>
          <p:nvSpPr>
            <p:cNvPr id="176" name="TextBox 175"/>
            <p:cNvSpPr txBox="1"/>
            <p:nvPr/>
          </p:nvSpPr>
          <p:spPr>
            <a:xfrm>
              <a:off x="3929686" y="5566534"/>
              <a:ext cx="2138414" cy="30777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Tunable train generation</a:t>
              </a:r>
              <a:endParaRPr lang="ko-KR" alt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7" name="꺾인 연결선 176"/>
            <p:cNvCxnSpPr>
              <a:stCxn id="176" idx="0"/>
              <a:endCxn id="197" idx="2"/>
            </p:cNvCxnSpPr>
            <p:nvPr/>
          </p:nvCxnSpPr>
          <p:spPr>
            <a:xfrm rot="5400000" flipH="1" flipV="1">
              <a:off x="5431010" y="3098353"/>
              <a:ext cx="2036064" cy="2900298"/>
            </a:xfrm>
            <a:prstGeom prst="bentConnector3">
              <a:avLst>
                <a:gd name="adj1" fmla="val 21542"/>
              </a:avLst>
            </a:prstGeom>
            <a:ln w="25400">
              <a:solidFill>
                <a:srgbClr val="0000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5244064" y="5086643"/>
              <a:ext cx="1997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Transverse modulation</a:t>
              </a:r>
              <a:endParaRPr lang="ko-KR" altLang="en-US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4" name="그룹 193"/>
          <p:cNvGrpSpPr/>
          <p:nvPr/>
        </p:nvGrpSpPr>
        <p:grpSpPr>
          <a:xfrm>
            <a:off x="5036484" y="1023362"/>
            <a:ext cx="3333637" cy="2284277"/>
            <a:chOff x="5036484" y="1023362"/>
            <a:chExt cx="3333637" cy="2284277"/>
          </a:xfrm>
        </p:grpSpPr>
        <p:grpSp>
          <p:nvGrpSpPr>
            <p:cNvPr id="187" name="그룹 186"/>
            <p:cNvGrpSpPr/>
            <p:nvPr/>
          </p:nvGrpSpPr>
          <p:grpSpPr>
            <a:xfrm>
              <a:off x="5036484" y="1023362"/>
              <a:ext cx="3333637" cy="2089270"/>
              <a:chOff x="5036484" y="1023362"/>
              <a:chExt cx="3333637" cy="2089270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7223760" y="1023362"/>
                <a:ext cx="1146361" cy="523220"/>
              </a:xfrm>
              <a:prstGeom prst="rect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Tunable gap</a:t>
                </a:r>
              </a:p>
              <a:p>
                <a:pPr algn="ctr"/>
                <a:r>
                  <a:rPr lang="en-US" altLang="ko-KR" sz="1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ko-KR" sz="14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or shielding</a:t>
                </a:r>
                <a:endParaRPr lang="ko-KR" alt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91" name="꺾인 연결선 90"/>
              <p:cNvCxnSpPr>
                <a:stCxn id="85" idx="2"/>
                <a:endCxn id="93" idx="0"/>
              </p:cNvCxnSpPr>
              <p:nvPr/>
            </p:nvCxnSpPr>
            <p:spPr>
              <a:xfrm rot="5400000">
                <a:off x="6194580" y="1510271"/>
                <a:ext cx="1566051" cy="1638672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꺾인 연결선 98"/>
              <p:cNvCxnSpPr>
                <a:stCxn id="85" idx="2"/>
                <a:endCxn id="96" idx="0"/>
              </p:cNvCxnSpPr>
              <p:nvPr/>
            </p:nvCxnSpPr>
            <p:spPr>
              <a:xfrm rot="5400000">
                <a:off x="5899684" y="1211703"/>
                <a:ext cx="1562378" cy="223213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꺾인 연결선 102"/>
              <p:cNvCxnSpPr>
                <a:stCxn id="85" idx="2"/>
                <a:endCxn id="97" idx="0"/>
              </p:cNvCxnSpPr>
              <p:nvPr/>
            </p:nvCxnSpPr>
            <p:spPr>
              <a:xfrm rot="5400000">
                <a:off x="5736489" y="846578"/>
                <a:ext cx="1360448" cy="2760457"/>
              </a:xfrm>
              <a:prstGeom prst="bentConnector3">
                <a:avLst/>
              </a:prstGeom>
              <a:ln w="254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꺾인 연결선 190"/>
            <p:cNvCxnSpPr>
              <a:stCxn id="85" idx="2"/>
            </p:cNvCxnSpPr>
            <p:nvPr/>
          </p:nvCxnSpPr>
          <p:spPr>
            <a:xfrm rot="5400000">
              <a:off x="6371378" y="1882075"/>
              <a:ext cx="1761057" cy="1090071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tx2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그룹 195"/>
          <p:cNvGrpSpPr/>
          <p:nvPr/>
        </p:nvGrpSpPr>
        <p:grpSpPr>
          <a:xfrm>
            <a:off x="3410596" y="735485"/>
            <a:ext cx="3674979" cy="2586551"/>
            <a:chOff x="3410596" y="735485"/>
            <a:chExt cx="3674979" cy="2586551"/>
          </a:xfrm>
        </p:grpSpPr>
        <p:sp>
          <p:nvSpPr>
            <p:cNvPr id="161" name="TextBox 160"/>
            <p:cNvSpPr txBox="1"/>
            <p:nvPr/>
          </p:nvSpPr>
          <p:spPr>
            <a:xfrm>
              <a:off x="3702628" y="735485"/>
              <a:ext cx="1717088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Bunch compression</a:t>
              </a:r>
              <a:endParaRPr lang="ko-KR" alt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2" name="꺾인 연결선 161"/>
            <p:cNvCxnSpPr>
              <a:stCxn id="161" idx="2"/>
              <a:endCxn id="150" idx="0"/>
            </p:cNvCxnSpPr>
            <p:nvPr/>
          </p:nvCxnSpPr>
          <p:spPr>
            <a:xfrm rot="16200000" flipH="1">
              <a:off x="3627997" y="1976436"/>
              <a:ext cx="1866351" cy="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꺾인 연결선 164"/>
            <p:cNvCxnSpPr>
              <a:stCxn id="161" idx="2"/>
              <a:endCxn id="154" idx="0"/>
            </p:cNvCxnSpPr>
            <p:nvPr/>
          </p:nvCxnSpPr>
          <p:spPr>
            <a:xfrm rot="16200000" flipH="1">
              <a:off x="4683986" y="920448"/>
              <a:ext cx="2278775" cy="2524402"/>
            </a:xfrm>
            <a:prstGeom prst="bentConnector3">
              <a:avLst>
                <a:gd name="adj1" fmla="val 36492"/>
              </a:avLst>
            </a:prstGeom>
            <a:ln w="254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/>
            <p:cNvSpPr txBox="1"/>
            <p:nvPr/>
          </p:nvSpPr>
          <p:spPr>
            <a:xfrm>
              <a:off x="3410596" y="1917892"/>
              <a:ext cx="1997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Adjust compression ratio</a:t>
              </a:r>
              <a:endParaRPr lang="ko-KR" alt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518922" y="1588113"/>
              <a:ext cx="22933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Adjust </a:t>
              </a:r>
              <a:r>
                <a:rPr lang="en-US" altLang="ko-KR" sz="1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longi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chirp at the end</a:t>
              </a:r>
              <a:endParaRPr lang="ko-KR" alt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455193" y="1129296"/>
              <a:ext cx="1997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Double horn treatment</a:t>
              </a:r>
              <a:endParaRPr lang="ko-KR" alt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7" name="직사각형 196"/>
          <p:cNvSpPr/>
          <p:nvPr/>
        </p:nvSpPr>
        <p:spPr>
          <a:xfrm>
            <a:off x="7717627" y="3318999"/>
            <a:ext cx="363127" cy="21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3" name="그룹 202"/>
          <p:cNvGrpSpPr/>
          <p:nvPr/>
        </p:nvGrpSpPr>
        <p:grpSpPr>
          <a:xfrm>
            <a:off x="6043892" y="3527110"/>
            <a:ext cx="3068909" cy="2922562"/>
            <a:chOff x="6043892" y="3527110"/>
            <a:chExt cx="3068909" cy="2922562"/>
          </a:xfrm>
        </p:grpSpPr>
        <p:sp>
          <p:nvSpPr>
            <p:cNvPr id="169" name="TextBox 168"/>
            <p:cNvSpPr txBox="1"/>
            <p:nvPr/>
          </p:nvSpPr>
          <p:spPr>
            <a:xfrm>
              <a:off x="6043892" y="6141895"/>
              <a:ext cx="2138414" cy="307777"/>
            </a:xfrm>
            <a:prstGeom prst="rect">
              <a:avLst/>
            </a:prstGeom>
            <a:noFill/>
            <a:ln w="25400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Frequency up/down shift</a:t>
              </a:r>
              <a:endParaRPr lang="ko-KR" altLang="en-US" sz="1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0" name="꺾인 연결선 169"/>
            <p:cNvCxnSpPr>
              <a:stCxn id="169" idx="0"/>
              <a:endCxn id="173" idx="2"/>
            </p:cNvCxnSpPr>
            <p:nvPr/>
          </p:nvCxnSpPr>
          <p:spPr>
            <a:xfrm rot="5400000" flipH="1" flipV="1">
              <a:off x="6249529" y="4390681"/>
              <a:ext cx="2614785" cy="887644"/>
            </a:xfrm>
            <a:prstGeom prst="bentConnector3">
              <a:avLst>
                <a:gd name="adj1" fmla="val 24032"/>
              </a:avLst>
            </a:prstGeom>
            <a:ln w="25400">
              <a:solidFill>
                <a:srgbClr val="FF00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/>
            <p:cNvSpPr txBox="1"/>
            <p:nvPr/>
          </p:nvSpPr>
          <p:spPr>
            <a:xfrm>
              <a:off x="7115579" y="5526341"/>
              <a:ext cx="1997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Longitudinal modulation</a:t>
              </a:r>
              <a:endParaRPr lang="ko-KR" altLang="en-US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21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5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82880" y="2011680"/>
            <a:ext cx="8872006" cy="2379117"/>
            <a:chOff x="13851997" y="28241511"/>
            <a:chExt cx="8872006" cy="2379117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49877" y="28241511"/>
              <a:ext cx="2974126" cy="2379117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56152" y="28241511"/>
              <a:ext cx="2974126" cy="2379117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51997" y="28241511"/>
              <a:ext cx="2974126" cy="2379117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1030779" y="4390741"/>
            <a:ext cx="4042501" cy="2467259"/>
            <a:chOff x="15187523" y="30619138"/>
            <a:chExt cx="6510488" cy="4807990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7523" y="30714775"/>
              <a:ext cx="6510488" cy="4712353"/>
            </a:xfrm>
            <a:prstGeom prst="rect">
              <a:avLst/>
            </a:prstGeom>
          </p:spPr>
        </p:pic>
        <p:cxnSp>
          <p:nvCxnSpPr>
            <p:cNvPr id="11" name="직선 화살표 연결선 10"/>
            <p:cNvCxnSpPr/>
            <p:nvPr/>
          </p:nvCxnSpPr>
          <p:spPr>
            <a:xfrm flipV="1">
              <a:off x="16760942" y="33168766"/>
              <a:ext cx="0" cy="528674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6235161" y="33697441"/>
              <a:ext cx="1051560" cy="59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-0.484</a:t>
              </a:r>
              <a:endParaRPr lang="ko-KR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298489" y="30619138"/>
              <a:ext cx="4366260" cy="49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*Vertical is arbitrarily scaled unit not MV/m</a:t>
              </a:r>
              <a:endParaRPr lang="ko-KR" alt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61256" y="31025638"/>
              <a:ext cx="1051560" cy="59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4.871</a:t>
              </a:r>
              <a:endParaRPr lang="ko-KR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직선 화살표 연결선 14"/>
            <p:cNvCxnSpPr/>
            <p:nvPr/>
          </p:nvCxnSpPr>
          <p:spPr>
            <a:xfrm flipH="1">
              <a:off x="18487585" y="31333999"/>
              <a:ext cx="351395" cy="11839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9217562" y="34162654"/>
              <a:ext cx="2072522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R=10.06</a:t>
              </a:r>
              <a:endParaRPr lang="ko-KR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직선 화살표 연결선 16"/>
            <p:cNvCxnSpPr/>
            <p:nvPr/>
          </p:nvCxnSpPr>
          <p:spPr>
            <a:xfrm>
              <a:off x="16052282" y="34189495"/>
              <a:ext cx="1417320" cy="0"/>
            </a:xfrm>
            <a:prstGeom prst="straightConnector1">
              <a:avLst/>
            </a:prstGeom>
            <a:ln w="12700">
              <a:solidFill>
                <a:srgbClr val="00000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362968" y="34189496"/>
              <a:ext cx="1051560" cy="59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20 </a:t>
              </a:r>
              <a:r>
                <a:rPr lang="en-US" altLang="ko-KR" sz="14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ps</a:t>
              </a:r>
              <a:endParaRPr lang="ko-KR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81"/>
          <p:cNvSpPr txBox="1"/>
          <p:nvPr/>
        </p:nvSpPr>
        <p:spPr>
          <a:xfrm>
            <a:off x="1434171" y="3724677"/>
            <a:ext cx="172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Single triangle</a:t>
            </a:r>
            <a:endParaRPr lang="ko-KR" alt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81"/>
          <p:cNvSpPr txBox="1"/>
          <p:nvPr/>
        </p:nvSpPr>
        <p:spPr>
          <a:xfrm>
            <a:off x="4210143" y="3548678"/>
            <a:ext cx="2024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 optimized triangle with head</a:t>
            </a:r>
            <a:endParaRPr lang="ko-KR" alt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81"/>
          <p:cNvSpPr txBox="1"/>
          <p:nvPr/>
        </p:nvSpPr>
        <p:spPr>
          <a:xfrm>
            <a:off x="7318642" y="3548677"/>
            <a:ext cx="2024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Optimized triangle with head</a:t>
            </a:r>
            <a:endParaRPr lang="ko-KR" alt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091739" y="4873608"/>
            <a:ext cx="3062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Ideal transformer ratio for N=1.95</a:t>
            </a: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/>
          </p:nvPr>
        </p:nvGraphicFramePr>
        <p:xfrm>
          <a:off x="5193243" y="5282249"/>
          <a:ext cx="2732168" cy="104648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66084"/>
                <a:gridCol w="1366084"/>
              </a:tblGrid>
              <a:tr h="3488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Doorstep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ko-KR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488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Quadratic</a:t>
                      </a:r>
                      <a:endParaRPr lang="ko-KR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488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SingleTriangle</a:t>
                      </a:r>
                      <a:endParaRPr lang="ko-KR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4" name="그룹 23"/>
          <p:cNvGrpSpPr/>
          <p:nvPr/>
        </p:nvGrpSpPr>
        <p:grpSpPr>
          <a:xfrm>
            <a:off x="-44729" y="624077"/>
            <a:ext cx="9084589" cy="1295131"/>
            <a:chOff x="14413586" y="19943299"/>
            <a:chExt cx="8258717" cy="973051"/>
          </a:xfrm>
        </p:grpSpPr>
        <p:sp>
          <p:nvSpPr>
            <p:cNvPr id="25" name="TextBox 8"/>
            <p:cNvSpPr txBox="1"/>
            <p:nvPr/>
          </p:nvSpPr>
          <p:spPr>
            <a:xfrm>
              <a:off x="21131248" y="20310244"/>
              <a:ext cx="52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①</a:t>
              </a:r>
              <a:endPara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21407196" y="20298095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②</a:t>
              </a:r>
              <a:endParaRPr lang="ko-KR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83"/>
            <p:cNvSpPr txBox="1"/>
            <p:nvPr/>
          </p:nvSpPr>
          <p:spPr>
            <a:xfrm>
              <a:off x="22144231" y="19943299"/>
              <a:ext cx="52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③</a:t>
              </a:r>
              <a:endPara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14413586" y="20192997"/>
              <a:ext cx="8233204" cy="723353"/>
              <a:chOff x="548640" y="640080"/>
              <a:chExt cx="8233204" cy="723353"/>
            </a:xfrm>
          </p:grpSpPr>
          <p:cxnSp>
            <p:nvCxnSpPr>
              <p:cNvPr id="29" name="직선 연결선 28"/>
              <p:cNvCxnSpPr/>
              <p:nvPr/>
            </p:nvCxnSpPr>
            <p:spPr>
              <a:xfrm flipV="1">
                <a:off x="8204397" y="930571"/>
                <a:ext cx="382079" cy="26134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>
                <a:off x="5936628" y="1193183"/>
                <a:ext cx="209088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>
                <a:off x="1986991" y="970301"/>
                <a:ext cx="69696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>
                <a:off x="4878079" y="968012"/>
                <a:ext cx="74052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>
                <a:off x="2979637" y="747590"/>
                <a:ext cx="1524001" cy="963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>
                <a:off x="548640" y="1191919"/>
                <a:ext cx="100188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그룹 34"/>
              <p:cNvGrpSpPr/>
              <p:nvPr/>
            </p:nvGrpSpPr>
            <p:grpSpPr>
              <a:xfrm>
                <a:off x="5138035" y="867179"/>
                <a:ext cx="229994" cy="217800"/>
                <a:chOff x="7390135" y="1764615"/>
                <a:chExt cx="190078" cy="210696"/>
              </a:xfrm>
            </p:grpSpPr>
            <p:sp>
              <p:nvSpPr>
                <p:cNvPr id="89" name="직사각형 88"/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직사각형 89"/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직사각형 90"/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" name="그룹 35"/>
              <p:cNvGrpSpPr/>
              <p:nvPr/>
            </p:nvGrpSpPr>
            <p:grpSpPr>
              <a:xfrm>
                <a:off x="5507833" y="859108"/>
                <a:ext cx="554515" cy="434634"/>
                <a:chOff x="6234094" y="1368229"/>
                <a:chExt cx="458277" cy="359202"/>
              </a:xfrm>
            </p:grpSpPr>
            <p:cxnSp>
              <p:nvCxnSpPr>
                <p:cNvPr id="86" name="직선 연결선 85"/>
                <p:cNvCxnSpPr/>
                <p:nvPr/>
              </p:nvCxnSpPr>
              <p:spPr>
                <a:xfrm>
                  <a:off x="6283516" y="1450835"/>
                  <a:ext cx="304955" cy="17936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직사각형 86"/>
                <p:cNvSpPr/>
                <p:nvPr/>
              </p:nvSpPr>
              <p:spPr>
                <a:xfrm>
                  <a:off x="6542769" y="1547431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직사각형 87"/>
                <p:cNvSpPr/>
                <p:nvPr/>
              </p:nvSpPr>
              <p:spPr>
                <a:xfrm>
                  <a:off x="6234094" y="1368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7" name="그룹 36"/>
              <p:cNvGrpSpPr/>
              <p:nvPr/>
            </p:nvGrpSpPr>
            <p:grpSpPr>
              <a:xfrm>
                <a:off x="4456950" y="648147"/>
                <a:ext cx="554514" cy="434635"/>
                <a:chOff x="4649467" y="1187211"/>
                <a:chExt cx="458277" cy="359202"/>
              </a:xfrm>
            </p:grpSpPr>
            <p:cxnSp>
              <p:nvCxnSpPr>
                <p:cNvPr id="83" name="직선 연결선 82"/>
                <p:cNvCxnSpPr/>
                <p:nvPr/>
              </p:nvCxnSpPr>
              <p:spPr>
                <a:xfrm>
                  <a:off x="4717046" y="1279415"/>
                  <a:ext cx="315263" cy="18919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직사각형 83"/>
                <p:cNvSpPr/>
                <p:nvPr/>
              </p:nvSpPr>
              <p:spPr>
                <a:xfrm>
                  <a:off x="4958142" y="1366413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직사각형 84"/>
                <p:cNvSpPr/>
                <p:nvPr/>
              </p:nvSpPr>
              <p:spPr>
                <a:xfrm>
                  <a:off x="4649467" y="1187211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" name="그룹 37"/>
              <p:cNvGrpSpPr/>
              <p:nvPr/>
            </p:nvGrpSpPr>
            <p:grpSpPr>
              <a:xfrm>
                <a:off x="2559846" y="652289"/>
                <a:ext cx="554515" cy="435599"/>
                <a:chOff x="2680647" y="1184229"/>
                <a:chExt cx="458277" cy="360000"/>
              </a:xfrm>
            </p:grpSpPr>
            <p:cxnSp>
              <p:nvCxnSpPr>
                <p:cNvPr id="80" name="직선 연결선 79"/>
                <p:cNvCxnSpPr/>
                <p:nvPr/>
              </p:nvCxnSpPr>
              <p:spPr>
                <a:xfrm flipV="1">
                  <a:off x="2765950" y="1262987"/>
                  <a:ext cx="306916" cy="20248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직사각형 80"/>
                <p:cNvSpPr/>
                <p:nvPr/>
              </p:nvSpPr>
              <p:spPr>
                <a:xfrm>
                  <a:off x="2989322" y="118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직사각형 81"/>
                <p:cNvSpPr/>
                <p:nvPr/>
              </p:nvSpPr>
              <p:spPr>
                <a:xfrm>
                  <a:off x="2680647" y="136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9" name="그룹 38"/>
              <p:cNvGrpSpPr/>
              <p:nvPr/>
            </p:nvGrpSpPr>
            <p:grpSpPr>
              <a:xfrm>
                <a:off x="1502852" y="870093"/>
                <a:ext cx="554515" cy="435600"/>
                <a:chOff x="1154365" y="1364229"/>
                <a:chExt cx="458277" cy="360000"/>
              </a:xfrm>
            </p:grpSpPr>
            <p:cxnSp>
              <p:nvCxnSpPr>
                <p:cNvPr id="77" name="직선 연결선 76"/>
                <p:cNvCxnSpPr/>
                <p:nvPr/>
              </p:nvCxnSpPr>
              <p:spPr>
                <a:xfrm flipV="1">
                  <a:off x="1249847" y="1414211"/>
                  <a:ext cx="300146" cy="20705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직사각형 77"/>
                <p:cNvSpPr/>
                <p:nvPr/>
              </p:nvSpPr>
              <p:spPr>
                <a:xfrm>
                  <a:off x="1463040" y="136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직사각형 78"/>
                <p:cNvSpPr/>
                <p:nvPr/>
              </p:nvSpPr>
              <p:spPr>
                <a:xfrm>
                  <a:off x="1154365" y="154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0" name="그룹 39"/>
              <p:cNvGrpSpPr/>
              <p:nvPr/>
            </p:nvGrpSpPr>
            <p:grpSpPr>
              <a:xfrm>
                <a:off x="2187410" y="873967"/>
                <a:ext cx="229994" cy="217800"/>
                <a:chOff x="7390135" y="1764615"/>
                <a:chExt cx="190078" cy="210696"/>
              </a:xfrm>
            </p:grpSpPr>
            <p:sp>
              <p:nvSpPr>
                <p:cNvPr id="74" name="직사각형 73"/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직사각형 74"/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직사각형 75"/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41" name="직선 연결선 40"/>
              <p:cNvCxnSpPr/>
              <p:nvPr/>
            </p:nvCxnSpPr>
            <p:spPr>
              <a:xfrm>
                <a:off x="714604" y="1193183"/>
                <a:ext cx="17424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그룹 41"/>
              <p:cNvGrpSpPr/>
              <p:nvPr/>
            </p:nvGrpSpPr>
            <p:grpSpPr>
              <a:xfrm>
                <a:off x="935892" y="1086661"/>
                <a:ext cx="471134" cy="225896"/>
                <a:chOff x="715753" y="1543211"/>
                <a:chExt cx="389365" cy="186691"/>
              </a:xfrm>
            </p:grpSpPr>
            <p:sp>
              <p:nvSpPr>
                <p:cNvPr id="70" name="다이아몬드 69"/>
                <p:cNvSpPr/>
                <p:nvPr/>
              </p:nvSpPr>
              <p:spPr>
                <a:xfrm>
                  <a:off x="715753" y="1544103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다이아몬드 70"/>
                <p:cNvSpPr/>
                <p:nvPr/>
              </p:nvSpPr>
              <p:spPr>
                <a:xfrm>
                  <a:off x="1021487" y="1543211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다이아몬드 71"/>
                <p:cNvSpPr/>
                <p:nvPr/>
              </p:nvSpPr>
              <p:spPr>
                <a:xfrm>
                  <a:off x="816407" y="1543211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다이아몬드 72"/>
                <p:cNvSpPr/>
                <p:nvPr/>
              </p:nvSpPr>
              <p:spPr>
                <a:xfrm>
                  <a:off x="919500" y="154888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" name="그룹 42"/>
              <p:cNvGrpSpPr/>
              <p:nvPr/>
            </p:nvGrpSpPr>
            <p:grpSpPr>
              <a:xfrm>
                <a:off x="3387515" y="640080"/>
                <a:ext cx="701096" cy="227099"/>
                <a:chOff x="3824084" y="1191562"/>
                <a:chExt cx="579421" cy="187685"/>
              </a:xfrm>
            </p:grpSpPr>
            <p:sp>
              <p:nvSpPr>
                <p:cNvPr id="65" name="다이아몬드 64"/>
                <p:cNvSpPr/>
                <p:nvPr/>
              </p:nvSpPr>
              <p:spPr>
                <a:xfrm>
                  <a:off x="3824084" y="119299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다이아몬드 65"/>
                <p:cNvSpPr/>
                <p:nvPr/>
              </p:nvSpPr>
              <p:spPr>
                <a:xfrm>
                  <a:off x="4195265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다이아몬드 66"/>
                <p:cNvSpPr/>
                <p:nvPr/>
              </p:nvSpPr>
              <p:spPr>
                <a:xfrm>
                  <a:off x="4319874" y="1198229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" name="다이아몬드 67"/>
                <p:cNvSpPr/>
                <p:nvPr/>
              </p:nvSpPr>
              <p:spPr>
                <a:xfrm>
                  <a:off x="3946910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다이아몬드 68"/>
                <p:cNvSpPr/>
                <p:nvPr/>
              </p:nvSpPr>
              <p:spPr>
                <a:xfrm>
                  <a:off x="4073913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4" name="웃는 얼굴 43"/>
              <p:cNvSpPr/>
              <p:nvPr/>
            </p:nvSpPr>
            <p:spPr>
              <a:xfrm>
                <a:off x="4149977" y="645722"/>
                <a:ext cx="215827" cy="215827"/>
              </a:xfrm>
              <a:prstGeom prst="smileyFac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5" name="그룹 44"/>
              <p:cNvGrpSpPr/>
              <p:nvPr/>
            </p:nvGrpSpPr>
            <p:grpSpPr>
              <a:xfrm>
                <a:off x="6210015" y="1082428"/>
                <a:ext cx="400055" cy="221368"/>
                <a:chOff x="5044557" y="1539713"/>
                <a:chExt cx="330622" cy="182949"/>
              </a:xfrm>
            </p:grpSpPr>
            <p:sp>
              <p:nvSpPr>
                <p:cNvPr id="62" name="다이아몬드 61"/>
                <p:cNvSpPr/>
                <p:nvPr/>
              </p:nvSpPr>
              <p:spPr>
                <a:xfrm>
                  <a:off x="5044557" y="1539713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다이아몬드 62"/>
                <p:cNvSpPr/>
                <p:nvPr/>
              </p:nvSpPr>
              <p:spPr>
                <a:xfrm>
                  <a:off x="5165225" y="1539713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다이아몬드 63"/>
                <p:cNvSpPr/>
                <p:nvPr/>
              </p:nvSpPr>
              <p:spPr>
                <a:xfrm>
                  <a:off x="5291548" y="154164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6" name="그룹 45"/>
              <p:cNvGrpSpPr/>
              <p:nvPr/>
            </p:nvGrpSpPr>
            <p:grpSpPr>
              <a:xfrm>
                <a:off x="6762215" y="1117914"/>
                <a:ext cx="231364" cy="155504"/>
                <a:chOff x="5500945" y="1573802"/>
                <a:chExt cx="191210" cy="128516"/>
              </a:xfrm>
            </p:grpSpPr>
            <p:sp>
              <p:nvSpPr>
                <p:cNvPr id="60" name="모서리가 둥근 직사각형 59"/>
                <p:cNvSpPr/>
                <p:nvPr/>
              </p:nvSpPr>
              <p:spPr>
                <a:xfrm>
                  <a:off x="5500945" y="1573802"/>
                  <a:ext cx="191210" cy="4572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모서리가 둥근 직사각형 60"/>
                <p:cNvSpPr/>
                <p:nvPr/>
              </p:nvSpPr>
              <p:spPr>
                <a:xfrm>
                  <a:off x="5500945" y="1656598"/>
                  <a:ext cx="191210" cy="4572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7" name="그룹 46"/>
              <p:cNvGrpSpPr/>
              <p:nvPr/>
            </p:nvGrpSpPr>
            <p:grpSpPr>
              <a:xfrm>
                <a:off x="7096604" y="1085767"/>
                <a:ext cx="400055" cy="219577"/>
                <a:chOff x="5777272" y="1542465"/>
                <a:chExt cx="330622" cy="181468"/>
              </a:xfrm>
            </p:grpSpPr>
            <p:sp>
              <p:nvSpPr>
                <p:cNvPr id="57" name="다이아몬드 56"/>
                <p:cNvSpPr/>
                <p:nvPr/>
              </p:nvSpPr>
              <p:spPr>
                <a:xfrm>
                  <a:off x="5777272" y="1542915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다이아몬드 57"/>
                <p:cNvSpPr/>
                <p:nvPr/>
              </p:nvSpPr>
              <p:spPr>
                <a:xfrm>
                  <a:off x="5897940" y="1542915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다이아몬드 58"/>
                <p:cNvSpPr/>
                <p:nvPr/>
              </p:nvSpPr>
              <p:spPr>
                <a:xfrm>
                  <a:off x="6024263" y="1542465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8" name="직사각형 47"/>
              <p:cNvSpPr/>
              <p:nvPr/>
            </p:nvSpPr>
            <p:spPr>
              <a:xfrm>
                <a:off x="8105788" y="1093524"/>
                <a:ext cx="181018" cy="217800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9" name="그룹 48"/>
              <p:cNvGrpSpPr/>
              <p:nvPr/>
            </p:nvGrpSpPr>
            <p:grpSpPr>
              <a:xfrm>
                <a:off x="7756732" y="1093525"/>
                <a:ext cx="229994" cy="217800"/>
                <a:chOff x="7390135" y="1764615"/>
                <a:chExt cx="190078" cy="210696"/>
              </a:xfrm>
            </p:grpSpPr>
            <p:sp>
              <p:nvSpPr>
                <p:cNvPr id="54" name="직사각형 53"/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직사각형 54"/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직사각형 55"/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" name="십자형 49"/>
              <p:cNvSpPr/>
              <p:nvPr/>
            </p:nvSpPr>
            <p:spPr>
              <a:xfrm rot="19416127">
                <a:off x="8570369" y="761442"/>
                <a:ext cx="211475" cy="211475"/>
              </a:xfrm>
              <a:prstGeom prst="plus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1" name="그룹 50"/>
              <p:cNvGrpSpPr/>
              <p:nvPr/>
            </p:nvGrpSpPr>
            <p:grpSpPr>
              <a:xfrm rot="16200000">
                <a:off x="7465844" y="1172754"/>
                <a:ext cx="326036" cy="55321"/>
                <a:chOff x="5386461" y="1656597"/>
                <a:chExt cx="269452" cy="45720"/>
              </a:xfrm>
            </p:grpSpPr>
            <p:sp>
              <p:nvSpPr>
                <p:cNvPr id="52" name="모서리가 둥근 직사각형 51"/>
                <p:cNvSpPr/>
                <p:nvPr/>
              </p:nvSpPr>
              <p:spPr>
                <a:xfrm>
                  <a:off x="5386461" y="1656597"/>
                  <a:ext cx="118726" cy="4572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모서리가 둥근 직사각형 52"/>
                <p:cNvSpPr/>
                <p:nvPr/>
              </p:nvSpPr>
              <p:spPr>
                <a:xfrm>
                  <a:off x="5537187" y="1656597"/>
                  <a:ext cx="118726" cy="4572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34200" y="0"/>
            <a:ext cx="9109800" cy="63407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Current profile shaping with double EEX beamline</a:t>
            </a:r>
            <a:endParaRPr lang="en-US" sz="3200" b="1" dirty="0"/>
          </a:p>
        </p:txBody>
      </p:sp>
      <p:sp>
        <p:nvSpPr>
          <p:cNvPr id="93" name="직사각형 64"/>
          <p:cNvSpPr/>
          <p:nvPr/>
        </p:nvSpPr>
        <p:spPr>
          <a:xfrm>
            <a:off x="6582987" y="6301458"/>
            <a:ext cx="286663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IPAC (2017)</a:t>
            </a:r>
            <a:endParaRPr lang="ko-KR" altLang="en-US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22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32" y="3417533"/>
            <a:ext cx="3898126" cy="31193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99" y="3370712"/>
            <a:ext cx="4438969" cy="3212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23676" y="3612740"/>
                <a:ext cx="253603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Microbunch: 300 </a:t>
                </a:r>
                <a14:m>
                  <m:oMath xmlns:m="http://schemas.openxmlformats.org/officeDocument/2006/math">
                    <m:r>
                      <a:rPr lang="en-US" altLang="ko-KR" sz="135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135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ko-KR" alt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FWHM</a:t>
                </a:r>
              </a:p>
              <a:p>
                <a:r>
                  <a:rPr lang="en-US" altLang="ko-KR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Spacing: 2.2 mm (</a:t>
                </a:r>
                <a14:m>
                  <m:oMath xmlns:m="http://schemas.openxmlformats.org/officeDocument/2006/math">
                    <m:r>
                      <a:rPr lang="en-US" altLang="ko-KR" sz="135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en-US" altLang="ko-KR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7.3 </a:t>
                </a:r>
                <a:r>
                  <a:rPr lang="en-US" altLang="ko-KR" sz="13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US" altLang="ko-KR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ko-KR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76" y="3612740"/>
                <a:ext cx="2536031" cy="507831"/>
              </a:xfrm>
              <a:prstGeom prst="rect">
                <a:avLst/>
              </a:prstGeom>
              <a:blipFill rotWithShape="0">
                <a:blip r:embed="rId4"/>
                <a:stretch>
                  <a:fillRect l="-721" t="-2410" b="-120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연결선 14"/>
          <p:cNvCxnSpPr/>
          <p:nvPr/>
        </p:nvCxnSpPr>
        <p:spPr>
          <a:xfrm flipH="1">
            <a:off x="2318552" y="4186620"/>
            <a:ext cx="0" cy="1528763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3032927" y="4186620"/>
            <a:ext cx="0" cy="1528763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2318552" y="4610483"/>
            <a:ext cx="695325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9644" y="3671891"/>
            <a:ext cx="26160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separation and R51, R52,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xslope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determine the final longitudinal spacing.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2513814" y="4138995"/>
            <a:ext cx="33338" cy="4714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6998" y="176178"/>
            <a:ext cx="8899842" cy="501685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>Tunable train generation using EEX and magnet array</a:t>
            </a:r>
            <a:endParaRPr lang="en-US" sz="3200" b="1" dirty="0"/>
          </a:p>
        </p:txBody>
      </p:sp>
      <p:pic>
        <p:nvPicPr>
          <p:cNvPr id="12" name="그림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12"/>
          <a:stretch/>
        </p:blipFill>
        <p:spPr>
          <a:xfrm>
            <a:off x="685800" y="713326"/>
            <a:ext cx="7827546" cy="266995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23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506" y="1325880"/>
            <a:ext cx="4469009" cy="3574932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5" y="1330839"/>
            <a:ext cx="4469009" cy="3574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144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upshift using double EEX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1953" b="21261"/>
          <a:stretch/>
        </p:blipFill>
        <p:spPr>
          <a:xfrm>
            <a:off x="5235046" y="3134114"/>
            <a:ext cx="3888000" cy="13927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09444" y="1528832"/>
            <a:ext cx="269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Initial 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long. phase space</a:t>
            </a:r>
          </a:p>
          <a:p>
            <a:r>
              <a:rPr lang="en-US" altLang="ko-KR" dirty="0" err="1" smtClean="0">
                <a:latin typeface="Times New Roman" pitchFamily="18" charset="0"/>
                <a:cs typeface="Times New Roman" pitchFamily="18" charset="0"/>
              </a:rPr>
              <a:t>Freq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: 3.74 THz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>
            <a:off x="2514600" y="3283125"/>
            <a:ext cx="502920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034540" y="3283125"/>
            <a:ext cx="129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0.2-0.3 </a:t>
            </a:r>
            <a:r>
              <a:rPr lang="en-US" altLang="ko-KR" sz="14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06578" y="1528832"/>
            <a:ext cx="269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Final long. </a:t>
            </a: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hase space</a:t>
            </a:r>
          </a:p>
          <a:p>
            <a:r>
              <a:rPr lang="en-US" altLang="ko-KR" dirty="0" err="1" smtClean="0">
                <a:latin typeface="Times New Roman" pitchFamily="18" charset="0"/>
                <a:cs typeface="Times New Roman" pitchFamily="18" charset="0"/>
              </a:rPr>
              <a:t>Freq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: ~0.3 THz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직선 화살표 연결선 50"/>
          <p:cNvCxnSpPr/>
          <p:nvPr/>
        </p:nvCxnSpPr>
        <p:spPr>
          <a:xfrm>
            <a:off x="7566660" y="3828616"/>
            <a:ext cx="617220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856643" y="3828616"/>
            <a:ext cx="731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~3 </a:t>
            </a:r>
            <a:r>
              <a:rPr lang="en-US" altLang="ko-KR" sz="1400" dirty="0" err="1" smtClean="0">
                <a:latin typeface="Times New Roman" pitchFamily="18" charset="0"/>
                <a:cs typeface="Times New Roman" pitchFamily="18" charset="0"/>
              </a:rPr>
              <a:t>ps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그림 38"/>
          <p:cNvPicPr>
            <a:picLocks/>
          </p:cNvPicPr>
          <p:nvPr/>
        </p:nvPicPr>
        <p:blipFill rotWithShape="1">
          <a:blip r:embed="rId5"/>
          <a:srcRect l="12679" b="25207"/>
          <a:stretch/>
        </p:blipFill>
        <p:spPr>
          <a:xfrm>
            <a:off x="851746" y="3557383"/>
            <a:ext cx="3803674" cy="9144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4320" y="645288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“Is it doable with 800 nm?” and “how to preserve the quality” are the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But, definitely downshift is doable at least at this THz region.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120" y="4885457"/>
            <a:ext cx="3693395" cy="197254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 rotWithShape="1">
          <a:blip r:embed="rId7"/>
          <a:srcRect l="11909" t="10484" r="7616" b="21369"/>
          <a:stretch/>
        </p:blipFill>
        <p:spPr>
          <a:xfrm>
            <a:off x="6035040" y="5840309"/>
            <a:ext cx="2926080" cy="685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38060" y="5075890"/>
            <a:ext cx="169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weaker compression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000" y="4887393"/>
            <a:ext cx="3693395" cy="1972543"/>
          </a:xfrm>
          <a:prstGeom prst="rect">
            <a:avLst/>
          </a:prstGeom>
        </p:spPr>
      </p:pic>
      <p:pic>
        <p:nvPicPr>
          <p:cNvPr id="9" name="그림 8"/>
          <p:cNvPicPr>
            <a:picLocks/>
          </p:cNvPicPr>
          <p:nvPr/>
        </p:nvPicPr>
        <p:blipFill rotWithShape="1">
          <a:blip r:embed="rId9"/>
          <a:srcRect l="12261" t="14526" r="7263" b="25830"/>
          <a:stretch/>
        </p:blipFill>
        <p:spPr>
          <a:xfrm>
            <a:off x="2514599" y="5943600"/>
            <a:ext cx="2926081" cy="594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7600" y="5062783"/>
            <a:ext cx="193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weakest compression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24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94647" y="960120"/>
            <a:ext cx="4697393" cy="3305785"/>
            <a:chOff x="26884570" y="26562873"/>
            <a:chExt cx="6252229" cy="44000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4570" y="26562873"/>
              <a:ext cx="5866666" cy="4400000"/>
            </a:xfrm>
            <a:prstGeom prst="rect">
              <a:avLst/>
            </a:prstGeom>
          </p:spPr>
        </p:pic>
        <p:cxnSp>
          <p:nvCxnSpPr>
            <p:cNvPr id="7" name="직선 화살표 연결선 6"/>
            <p:cNvCxnSpPr/>
            <p:nvPr/>
          </p:nvCxnSpPr>
          <p:spPr>
            <a:xfrm flipV="1">
              <a:off x="31213578" y="27224707"/>
              <a:ext cx="319557" cy="78967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9589786" y="27956029"/>
              <a:ext cx="2388215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ko-KR" sz="16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bunch length</a:t>
              </a:r>
            </a:p>
          </p:txBody>
        </p:sp>
        <p:cxnSp>
          <p:nvCxnSpPr>
            <p:cNvPr id="9" name="직선 화살표 연결선 8"/>
            <p:cNvCxnSpPr/>
            <p:nvPr/>
          </p:nvCxnSpPr>
          <p:spPr>
            <a:xfrm flipV="1">
              <a:off x="31012323" y="27056274"/>
              <a:ext cx="1278223" cy="244902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/>
            <p:cNvCxnSpPr/>
            <p:nvPr/>
          </p:nvCxnSpPr>
          <p:spPr>
            <a:xfrm flipH="1" flipV="1">
              <a:off x="28838198" y="28848860"/>
              <a:ext cx="2158367" cy="65643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9892096" y="29434193"/>
              <a:ext cx="3244703" cy="78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ko-KR" sz="16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Both lengthening and compression are possible</a:t>
              </a:r>
            </a:p>
          </p:txBody>
        </p:sp>
        <p:sp>
          <p:nvSpPr>
            <p:cNvPr id="12" name="포인트가 5개인 별 11"/>
            <p:cNvSpPr/>
            <p:nvPr/>
          </p:nvSpPr>
          <p:spPr>
            <a:xfrm>
              <a:off x="28737449" y="28011125"/>
              <a:ext cx="213391" cy="213391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324947" y="27642228"/>
              <a:ext cx="1448256" cy="40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ko-KR" sz="1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LCLS BC1</a:t>
              </a:r>
            </a:p>
          </p:txBody>
        </p:sp>
        <p:sp>
          <p:nvSpPr>
            <p:cNvPr id="14" name="포인트가 5개인 별 13"/>
            <p:cNvSpPr/>
            <p:nvPr/>
          </p:nvSpPr>
          <p:spPr>
            <a:xfrm>
              <a:off x="28451210" y="29628506"/>
              <a:ext cx="213391" cy="213391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114069" y="29846511"/>
              <a:ext cx="1448256" cy="40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ko-KR" sz="1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LCLS BC2</a:t>
              </a:r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72" y="1207959"/>
            <a:ext cx="3705383" cy="3157155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2583268" y="4405089"/>
            <a:ext cx="6159808" cy="2351995"/>
            <a:chOff x="30760393" y="31132952"/>
            <a:chExt cx="9018576" cy="4166701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23" b="66385"/>
            <a:stretch/>
          </p:blipFill>
          <p:spPr>
            <a:xfrm>
              <a:off x="30886260" y="31132952"/>
              <a:ext cx="2889105" cy="2065124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4" t="33352" r="50437" b="33032"/>
            <a:stretch/>
          </p:blipFill>
          <p:spPr>
            <a:xfrm>
              <a:off x="33814888" y="31132952"/>
              <a:ext cx="2889105" cy="2065124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69" t="66937" r="50092" b="-553"/>
            <a:stretch/>
          </p:blipFill>
          <p:spPr>
            <a:xfrm>
              <a:off x="36807785" y="31132952"/>
              <a:ext cx="2889105" cy="2065124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9" t="-278" r="-646" b="66662"/>
            <a:stretch/>
          </p:blipFill>
          <p:spPr>
            <a:xfrm>
              <a:off x="30760393" y="33234529"/>
              <a:ext cx="2889105" cy="2065124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82" t="32374" r="-1659" b="34010"/>
            <a:stretch/>
          </p:blipFill>
          <p:spPr>
            <a:xfrm>
              <a:off x="33814888" y="33153902"/>
              <a:ext cx="2889105" cy="2065124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4" t="66194" r="-2711" b="190"/>
            <a:stretch/>
          </p:blipFill>
          <p:spPr>
            <a:xfrm>
              <a:off x="36889864" y="33187935"/>
              <a:ext cx="2889105" cy="20651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1710897" y="31132952"/>
                  <a:ext cx="2166084" cy="634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=0.2 </m:t>
                        </m:r>
                        <m: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ko-KR" altLang="en-US" sz="1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5" name="TextBox 3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10897" y="31132952"/>
                  <a:ext cx="2166083" cy="4247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/>
          <p:cNvSpPr txBox="1"/>
          <p:nvPr/>
        </p:nvSpPr>
        <p:spPr>
          <a:xfrm>
            <a:off x="0" y="678333"/>
            <a:ext cx="462869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Tunable compression ration with a single quadrupole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88178" y="677311"/>
            <a:ext cx="378821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rofiles for different compression ratios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5990" y="4996312"/>
            <a:ext cx="2411393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Tunable chirp with two quadrupoles in the middle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9144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Bunch compression using double EEX</a:t>
            </a:r>
          </a:p>
        </p:txBody>
      </p:sp>
      <p:sp>
        <p:nvSpPr>
          <p:cNvPr id="29" name="직사각형 64"/>
          <p:cNvSpPr/>
          <p:nvPr/>
        </p:nvSpPr>
        <p:spPr>
          <a:xfrm>
            <a:off x="-396330" y="6066774"/>
            <a:ext cx="286663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IPAC (2017)</a:t>
            </a:r>
            <a:endParaRPr lang="ko-KR" altLang="en-US" sz="1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25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dirty="0" smtClean="0"/>
              <a:t>Conclusion</a:t>
            </a:r>
            <a:endParaRPr lang="ko-KR" altLang="en-US" sz="360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63768" y="914400"/>
            <a:ext cx="8229600" cy="5556121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ko-KR" dirty="0" smtClean="0"/>
              <a:t>EEX beamline is a powerful longitudinal phase space manipulator.</a:t>
            </a:r>
          </a:p>
          <a:p>
            <a:pPr>
              <a:spcAft>
                <a:spcPts val="1800"/>
              </a:spcAft>
            </a:pPr>
            <a:r>
              <a:rPr lang="en-US" altLang="ko-KR" dirty="0" smtClean="0"/>
              <a:t>Property exchange and its application to current profile shaping are demonstrated experimentally at Argonne Wakefield Accelerator.</a:t>
            </a:r>
          </a:p>
          <a:p>
            <a:pPr>
              <a:spcAft>
                <a:spcPts val="1800"/>
              </a:spcAft>
            </a:pPr>
            <a:r>
              <a:rPr lang="en-US" altLang="ko-KR" dirty="0" smtClean="0"/>
              <a:t>Nonlinear effects and collective effects on the shaping can be easily controlled, but emittance growth is a critical issue now.</a:t>
            </a:r>
          </a:p>
          <a:p>
            <a:pPr>
              <a:spcAft>
                <a:spcPts val="1800"/>
              </a:spcAft>
            </a:pPr>
            <a:r>
              <a:rPr lang="en-US" altLang="ko-KR" dirty="0" smtClean="0"/>
              <a:t>Upgrade to double EEX is underway, and AWA plans to demonstrate bunch of EEX based manipulation applications.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6" y="4709160"/>
            <a:ext cx="409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Thank you for your attention!</a:t>
            </a:r>
            <a:endParaRPr lang="ko-KR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91" y="3511903"/>
            <a:ext cx="4763165" cy="3315163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26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7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62"/>
          <p:cNvSpPr/>
          <p:nvPr/>
        </p:nvSpPr>
        <p:spPr>
          <a:xfrm>
            <a:off x="2958601" y="6177860"/>
            <a:ext cx="372523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K. L. </a:t>
            </a:r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F. Bane, SLAC-PUB (1985)</a:t>
            </a:r>
            <a:endParaRPr lang="en-US" altLang="ko-KR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ko-KR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Lemery</a:t>
            </a:r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PRAB 2015</a:t>
            </a:r>
            <a:endParaRPr lang="ko-KR" alt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6" y="127442"/>
            <a:ext cx="9023920" cy="567502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ea typeface="HY바다L" panose="02030600000101010101" pitchFamily="18" charset="-127"/>
              </a:rPr>
              <a:t>Longitudinal manipulation? What is the benefit?</a:t>
            </a:r>
            <a:endParaRPr lang="ko-KR" altLang="en-US" sz="3200" b="1">
              <a:ea typeface="HY바다L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126" y="3977640"/>
            <a:ext cx="368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R&lt;2 for symmetric bunches</a:t>
            </a:r>
          </a:p>
          <a:p>
            <a:r>
              <a:rPr lang="en-US" altLang="ko-KR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(Fundamental theorem of </a:t>
            </a:r>
            <a:r>
              <a:rPr lang="en-US" altLang="ko-KR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weakefield</a:t>
            </a:r>
            <a:r>
              <a:rPr lang="en-US" altLang="ko-KR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ko-KR" alt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155362" y="4423475"/>
            <a:ext cx="8971493" cy="1979051"/>
            <a:chOff x="133464" y="4374549"/>
            <a:chExt cx="8971493" cy="1979051"/>
          </a:xfrm>
        </p:grpSpPr>
        <p:grpSp>
          <p:nvGrpSpPr>
            <p:cNvPr id="21" name="그룹 20"/>
            <p:cNvGrpSpPr/>
            <p:nvPr/>
          </p:nvGrpSpPr>
          <p:grpSpPr>
            <a:xfrm>
              <a:off x="133464" y="4374549"/>
              <a:ext cx="8971493" cy="1979051"/>
              <a:chOff x="133464" y="4276093"/>
              <a:chExt cx="8971493" cy="1979051"/>
            </a:xfrm>
          </p:grpSpPr>
          <p:cxnSp>
            <p:nvCxnSpPr>
              <p:cNvPr id="23" name="직선 연결선 22"/>
              <p:cNvCxnSpPr/>
              <p:nvPr/>
            </p:nvCxnSpPr>
            <p:spPr>
              <a:xfrm flipV="1">
                <a:off x="244824" y="5329248"/>
                <a:ext cx="86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/>
              <p:cNvCxnSpPr/>
              <p:nvPr/>
            </p:nvCxnSpPr>
            <p:spPr>
              <a:xfrm>
                <a:off x="244824" y="5133058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/>
            </p:nvCxnSpPr>
            <p:spPr>
              <a:xfrm>
                <a:off x="95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/>
              <p:cNvCxnSpPr/>
              <p:nvPr/>
            </p:nvCxnSpPr>
            <p:spPr>
              <a:xfrm>
                <a:off x="167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/>
              <p:nvPr/>
            </p:nvCxnSpPr>
            <p:spPr>
              <a:xfrm>
                <a:off x="239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311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>
                <a:off x="383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>
                <a:off x="455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>
                <a:off x="527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>
                <a:off x="599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>
                <a:off x="671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>
                <a:off x="743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>
              <a:xfrm>
                <a:off x="815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>
              <a:xfrm>
                <a:off x="8875546" y="5133600"/>
                <a:ext cx="0" cy="3923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33464" y="5494339"/>
                <a:ext cx="222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650491" y="5494339"/>
                <a:ext cx="4544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12</a:t>
                </a:r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323166" y="5494937"/>
                <a:ext cx="4544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444651" y="5494339"/>
                <a:ext cx="4544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1" name="그림 4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5018" y="4325150"/>
                <a:ext cx="1288065" cy="932314"/>
              </a:xfrm>
              <a:prstGeom prst="rect">
                <a:avLst/>
              </a:prstGeom>
            </p:spPr>
          </p:pic>
          <p:cxnSp>
            <p:nvCxnSpPr>
              <p:cNvPr id="42" name="직선 화살표 연결선 41"/>
              <p:cNvCxnSpPr/>
              <p:nvPr/>
            </p:nvCxnSpPr>
            <p:spPr>
              <a:xfrm>
                <a:off x="1294019" y="4964733"/>
                <a:ext cx="385823" cy="1625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9829" y="4347159"/>
                <a:ext cx="1064516" cy="770507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2647" y="4285808"/>
                <a:ext cx="1170968" cy="847558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0154" y="4276093"/>
                <a:ext cx="1170968" cy="847558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1485" y="5386278"/>
                <a:ext cx="1170968" cy="847558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23962" y="5368873"/>
                <a:ext cx="1170968" cy="847558"/>
              </a:xfrm>
              <a:prstGeom prst="rect">
                <a:avLst/>
              </a:prstGeom>
            </p:spPr>
          </p:pic>
          <p:cxnSp>
            <p:nvCxnSpPr>
              <p:cNvPr id="48" name="직선 화살표 연결선 47"/>
              <p:cNvCxnSpPr>
                <a:stCxn id="47" idx="3"/>
              </p:cNvCxnSpPr>
              <p:nvPr/>
            </p:nvCxnSpPr>
            <p:spPr>
              <a:xfrm flipV="1">
                <a:off x="2794930" y="5720970"/>
                <a:ext cx="214990" cy="7168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2883166" y="5491006"/>
                <a:ext cx="4544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50" name="직선 화살표 연결선 49"/>
              <p:cNvCxnSpPr/>
              <p:nvPr/>
            </p:nvCxnSpPr>
            <p:spPr>
              <a:xfrm>
                <a:off x="4428933" y="4937527"/>
                <a:ext cx="333886" cy="3757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화살표 연결선 50"/>
              <p:cNvCxnSpPr/>
              <p:nvPr/>
            </p:nvCxnSpPr>
            <p:spPr>
              <a:xfrm>
                <a:off x="6643615" y="4924077"/>
                <a:ext cx="431931" cy="37909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5738" y="5322830"/>
                <a:ext cx="1288065" cy="932314"/>
              </a:xfrm>
              <a:prstGeom prst="rect">
                <a:avLst/>
              </a:prstGeom>
            </p:spPr>
          </p:pic>
          <p:cxnSp>
            <p:nvCxnSpPr>
              <p:cNvPr id="53" name="직선 화살표 연결선 52"/>
              <p:cNvCxnSpPr/>
              <p:nvPr/>
            </p:nvCxnSpPr>
            <p:spPr>
              <a:xfrm flipV="1">
                <a:off x="8554596" y="5355327"/>
                <a:ext cx="22459" cy="16687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화살표 연결선 53"/>
              <p:cNvCxnSpPr/>
              <p:nvPr/>
            </p:nvCxnSpPr>
            <p:spPr>
              <a:xfrm>
                <a:off x="8712383" y="4878164"/>
                <a:ext cx="154543" cy="1890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화살표 연결선 54"/>
              <p:cNvCxnSpPr/>
              <p:nvPr/>
            </p:nvCxnSpPr>
            <p:spPr>
              <a:xfrm flipV="1">
                <a:off x="7708760" y="5345183"/>
                <a:ext cx="692357" cy="3081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6490845" y="5567157"/>
              <a:ext cx="454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ko-KR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/>
              <p:cNvSpPr txBox="1"/>
              <p:nvPr/>
            </p:nvSpPr>
            <p:spPr>
              <a:xfrm>
                <a:off x="6881478" y="3998588"/>
                <a:ext cx="2114046" cy="33855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  <m:r>
                      <a:rPr lang="en-US" altLang="ko-K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ko-K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𝑍</m:t>
                    </m:r>
                    <m:r>
                      <a:rPr lang="en-US" altLang="ko-K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>
                      <a:rPr lang="en-US" altLang="ko-K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US" altLang="ko-K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endParaRPr lang="ko-KR" altLang="en-US" sz="16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478" y="3998588"/>
                <a:ext cx="2114046" cy="338554"/>
              </a:xfrm>
              <a:prstGeom prst="rect">
                <a:avLst/>
              </a:prstGeom>
              <a:blipFill rotWithShape="0">
                <a:blip r:embed="rId9"/>
                <a:stretch>
                  <a:fillRect l="-1433" t="-3509" b="-2105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그룹 59"/>
          <p:cNvGrpSpPr/>
          <p:nvPr/>
        </p:nvGrpSpPr>
        <p:grpSpPr>
          <a:xfrm>
            <a:off x="323528" y="713765"/>
            <a:ext cx="4332016" cy="1652608"/>
            <a:chOff x="220563" y="746271"/>
            <a:chExt cx="4332016" cy="1652608"/>
          </a:xfrm>
        </p:grpSpPr>
        <p:grpSp>
          <p:nvGrpSpPr>
            <p:cNvPr id="61" name="그룹 60"/>
            <p:cNvGrpSpPr/>
            <p:nvPr/>
          </p:nvGrpSpPr>
          <p:grpSpPr>
            <a:xfrm>
              <a:off x="223738" y="1151210"/>
              <a:ext cx="3404015" cy="405582"/>
              <a:chOff x="251520" y="836712"/>
              <a:chExt cx="2880320" cy="288032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251520" y="836712"/>
                <a:ext cx="288032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251520" y="908720"/>
                <a:ext cx="2880320" cy="216024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2" name="그룹 61"/>
            <p:cNvGrpSpPr/>
            <p:nvPr/>
          </p:nvGrpSpPr>
          <p:grpSpPr>
            <a:xfrm>
              <a:off x="223738" y="1993297"/>
              <a:ext cx="3404015" cy="405582"/>
              <a:chOff x="251520" y="1196752"/>
              <a:chExt cx="2880320" cy="288032"/>
            </a:xfrm>
          </p:grpSpPr>
          <p:sp>
            <p:nvSpPr>
              <p:cNvPr id="73" name="직사각형 72"/>
              <p:cNvSpPr/>
              <p:nvPr/>
            </p:nvSpPr>
            <p:spPr>
              <a:xfrm>
                <a:off x="251520" y="1412776"/>
                <a:ext cx="288032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251520" y="1196752"/>
                <a:ext cx="2880320" cy="216024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Dielectric</a:t>
                </a:r>
                <a:endParaRPr lang="ko-KR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3" name="타원 62"/>
            <p:cNvSpPr/>
            <p:nvPr/>
          </p:nvSpPr>
          <p:spPr>
            <a:xfrm>
              <a:off x="3275856" y="1749559"/>
              <a:ext cx="73765" cy="33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accent2">
                  <a:satMod val="175000"/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81845" y="746508"/>
              <a:ext cx="1409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Drive bunch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23450" y="746271"/>
              <a:ext cx="1529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Witness bunch</a:t>
              </a:r>
              <a:endPara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타원 65"/>
            <p:cNvSpPr/>
            <p:nvPr/>
          </p:nvSpPr>
          <p:spPr>
            <a:xfrm>
              <a:off x="1043608" y="1764567"/>
              <a:ext cx="130680" cy="54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9700">
                <a:srgbClr val="0000FF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7" name="직선 화살표 연결선 66"/>
            <p:cNvCxnSpPr/>
            <p:nvPr/>
          </p:nvCxnSpPr>
          <p:spPr>
            <a:xfrm flipH="1">
              <a:off x="244852" y="1783147"/>
              <a:ext cx="72008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/>
            <p:nvPr/>
          </p:nvCxnSpPr>
          <p:spPr>
            <a:xfrm flipH="1">
              <a:off x="2483768" y="1766353"/>
              <a:ext cx="72008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직사각형 68"/>
            <p:cNvSpPr/>
            <p:nvPr/>
          </p:nvSpPr>
          <p:spPr>
            <a:xfrm>
              <a:off x="220563" y="1203796"/>
              <a:ext cx="3407190" cy="488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220563" y="2291801"/>
              <a:ext cx="3407190" cy="488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1" name="직선 화살표 연결선 70"/>
            <p:cNvCxnSpPr/>
            <p:nvPr/>
          </p:nvCxnSpPr>
          <p:spPr>
            <a:xfrm flipH="1">
              <a:off x="1132944" y="1075691"/>
              <a:ext cx="558736" cy="5692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화살표 연결선 71"/>
            <p:cNvCxnSpPr/>
            <p:nvPr/>
          </p:nvCxnSpPr>
          <p:spPr>
            <a:xfrm flipH="1">
              <a:off x="3349621" y="1094548"/>
              <a:ext cx="278132" cy="5504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/>
              <p:cNvSpPr txBox="1"/>
              <p:nvPr/>
            </p:nvSpPr>
            <p:spPr>
              <a:xfrm>
                <a:off x="2131866" y="2924944"/>
                <a:ext cx="5135059" cy="60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US" altLang="ko-K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Maximum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field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behind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drive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bunch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Maximum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field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inside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drive</m:t>
                          </m:r>
                          <m: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bunch</m:t>
                          </m:r>
                        </m:den>
                      </m:f>
                    </m:oMath>
                  </m:oMathPara>
                </a14:m>
                <a:endParaRPr lang="ko-KR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866" y="2924944"/>
                <a:ext cx="5135059" cy="60785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그룹 77"/>
          <p:cNvGrpSpPr/>
          <p:nvPr/>
        </p:nvGrpSpPr>
        <p:grpSpPr>
          <a:xfrm>
            <a:off x="4888829" y="620688"/>
            <a:ext cx="3788664" cy="2192731"/>
            <a:chOff x="4888829" y="620688"/>
            <a:chExt cx="3788664" cy="2192731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388" l="0" r="99115">
                          <a14:foregroundMark x1="10796" y1="84404" x2="1239" y2="9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829" y="620688"/>
              <a:ext cx="3788664" cy="2192731"/>
            </a:xfrm>
            <a:prstGeom prst="rect">
              <a:avLst/>
            </a:prstGeom>
          </p:spPr>
        </p:pic>
        <p:cxnSp>
          <p:nvCxnSpPr>
            <p:cNvPr id="80" name="직선 연결선 79"/>
            <p:cNvCxnSpPr/>
            <p:nvPr/>
          </p:nvCxnSpPr>
          <p:spPr>
            <a:xfrm>
              <a:off x="6024822" y="2120057"/>
              <a:ext cx="50405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7464982" y="860788"/>
              <a:ext cx="50405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474707" y="2131249"/>
                  <a:ext cx="42312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ko-KR" alt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707" y="2131249"/>
                  <a:ext cx="423128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1429" b="-88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888721" y="851880"/>
                  <a:ext cx="4231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ko-KR" alt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8721" y="851880"/>
                  <a:ext cx="423129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1594" r="-4348" b="-88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직사각형 83"/>
          <p:cNvSpPr/>
          <p:nvPr/>
        </p:nvSpPr>
        <p:spPr>
          <a:xfrm>
            <a:off x="2033803" y="2852593"/>
            <a:ext cx="5438587" cy="797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3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87" y="4273139"/>
            <a:ext cx="3376153" cy="2335081"/>
          </a:xfrm>
          <a:prstGeom prst="rect">
            <a:avLst/>
          </a:prstGeom>
        </p:spPr>
      </p:pic>
      <p:sp>
        <p:nvSpPr>
          <p:cNvPr id="6" name="직사각형 64"/>
          <p:cNvSpPr/>
          <p:nvPr/>
        </p:nvSpPr>
        <p:spPr>
          <a:xfrm>
            <a:off x="429990" y="4983480"/>
            <a:ext cx="43013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Y. –E Sun, PRL 105, 234801</a:t>
            </a:r>
          </a:p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Train generation</a:t>
            </a:r>
            <a:endParaRPr lang="ko-KR" alt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5120640" y="1067351"/>
            <a:ext cx="3826307" cy="2987924"/>
            <a:chOff x="4842048" y="426218"/>
            <a:chExt cx="3826307" cy="2987924"/>
          </a:xfrm>
        </p:grpSpPr>
        <p:pic>
          <p:nvPicPr>
            <p:cNvPr id="8" name="그림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048" y="1187667"/>
              <a:ext cx="3826307" cy="2226475"/>
            </a:xfrm>
            <a:prstGeom prst="rect">
              <a:avLst/>
            </a:prstGeom>
          </p:spPr>
        </p:pic>
        <p:sp>
          <p:nvSpPr>
            <p:cNvPr id="9" name="직사각형 66"/>
            <p:cNvSpPr/>
            <p:nvPr/>
          </p:nvSpPr>
          <p:spPr>
            <a:xfrm>
              <a:off x="5019712" y="426218"/>
              <a:ext cx="339278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C. Mitchell, PRSTAB 16, 060703</a:t>
              </a:r>
            </a:p>
            <a:p>
              <a:pPr algn="ctr"/>
              <a:r>
                <a:rPr lang="en-US" altLang="ko-KR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CSR suppression</a:t>
              </a:r>
              <a:endParaRPr lang="ko-KR" alt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3"/>
          <p:cNvGrpSpPr/>
          <p:nvPr/>
        </p:nvGrpSpPr>
        <p:grpSpPr>
          <a:xfrm>
            <a:off x="277149" y="913921"/>
            <a:ext cx="4752051" cy="3429479"/>
            <a:chOff x="4355976" y="3167873"/>
            <a:chExt cx="4752051" cy="3429479"/>
          </a:xfrm>
        </p:grpSpPr>
        <p:pic>
          <p:nvPicPr>
            <p:cNvPr id="11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5976" y="3167873"/>
              <a:ext cx="4572638" cy="3429479"/>
            </a:xfrm>
            <a:prstGeom prst="rect">
              <a:avLst/>
            </a:prstGeom>
          </p:spPr>
        </p:pic>
        <p:sp>
          <p:nvSpPr>
            <p:cNvPr id="12" name="직사각형 62"/>
            <p:cNvSpPr/>
            <p:nvPr/>
          </p:nvSpPr>
          <p:spPr>
            <a:xfrm>
              <a:off x="4379975" y="3167873"/>
              <a:ext cx="4728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 algn="ctr">
                <a:buAutoNum type="alphaUcPeriod"/>
              </a:pPr>
              <a:r>
                <a:rPr lang="en-US" altLang="ko-KR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Zholents</a:t>
              </a:r>
              <a:r>
                <a:rPr lang="en-US" altLang="ko-KR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, FEL2014 Energy spread control</a:t>
              </a:r>
              <a:endParaRPr lang="ko-KR" alt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12576" y="164018"/>
            <a:ext cx="9023920" cy="567502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ea typeface="HY바다L" panose="02030600000101010101" pitchFamily="18" charset="-127"/>
              </a:rPr>
              <a:t>Applications of longitudinal manipulations</a:t>
            </a:r>
            <a:endParaRPr lang="ko-KR" altLang="en-US" sz="3200" b="1">
              <a:ea typeface="HY바다L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4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그룹 98"/>
          <p:cNvGrpSpPr/>
          <p:nvPr/>
        </p:nvGrpSpPr>
        <p:grpSpPr>
          <a:xfrm>
            <a:off x="3858586" y="4736358"/>
            <a:ext cx="2133600" cy="2346960"/>
            <a:chOff x="3080318" y="2454197"/>
            <a:chExt cx="3123804" cy="3123804"/>
          </a:xfrm>
        </p:grpSpPr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080318" y="2454197"/>
              <a:ext cx="3123804" cy="3123804"/>
            </a:xfrm>
            <a:prstGeom prst="rect">
              <a:avLst/>
            </a:prstGeom>
          </p:spPr>
        </p:pic>
        <p:sp>
          <p:nvSpPr>
            <p:cNvPr id="101" name="직사각형 100"/>
            <p:cNvSpPr/>
            <p:nvPr/>
          </p:nvSpPr>
          <p:spPr>
            <a:xfrm>
              <a:off x="3517852" y="3744480"/>
              <a:ext cx="1897587" cy="30381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4862680" y="4308881"/>
              <a:ext cx="659718" cy="24677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403648" y="3429000"/>
            <a:ext cx="6495484" cy="1157100"/>
            <a:chOff x="35496" y="1228111"/>
            <a:chExt cx="6495484" cy="1157100"/>
          </a:xfrm>
        </p:grpSpPr>
        <p:grpSp>
          <p:nvGrpSpPr>
            <p:cNvPr id="6" name="그룹 5"/>
            <p:cNvGrpSpPr>
              <a:grpSpLocks noChangeAspect="1"/>
            </p:cNvGrpSpPr>
            <p:nvPr/>
          </p:nvGrpSpPr>
          <p:grpSpPr>
            <a:xfrm>
              <a:off x="35496" y="1428549"/>
              <a:ext cx="6495484" cy="781039"/>
              <a:chOff x="657342" y="1309334"/>
              <a:chExt cx="8019114" cy="964246"/>
            </a:xfrm>
          </p:grpSpPr>
          <p:cxnSp>
            <p:nvCxnSpPr>
              <p:cNvPr id="14" name="직선 화살표 연결선 13"/>
              <p:cNvCxnSpPr>
                <a:cxnSpLocks/>
              </p:cNvCxnSpPr>
              <p:nvPr/>
            </p:nvCxnSpPr>
            <p:spPr>
              <a:xfrm flipV="1">
                <a:off x="7792530" y="2272406"/>
                <a:ext cx="883926" cy="1174"/>
              </a:xfrm>
              <a:prstGeom prst="straightConnector1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>
                <a:cxnSpLocks/>
              </p:cNvCxnSpPr>
              <p:nvPr/>
            </p:nvCxnSpPr>
            <p:spPr>
              <a:xfrm>
                <a:off x="1336461" y="1309334"/>
                <a:ext cx="1371166" cy="494558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/>
              <p:cNvCxnSpPr>
                <a:cxnSpLocks noChangeAspect="1"/>
              </p:cNvCxnSpPr>
              <p:nvPr/>
            </p:nvCxnSpPr>
            <p:spPr>
              <a:xfrm>
                <a:off x="2734593" y="1803892"/>
                <a:ext cx="3598853" cy="0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직선 연결선 16"/>
              <p:cNvCxnSpPr>
                <a:cxnSpLocks/>
              </p:cNvCxnSpPr>
              <p:nvPr/>
            </p:nvCxnSpPr>
            <p:spPr>
              <a:xfrm>
                <a:off x="6333446" y="1794310"/>
                <a:ext cx="1459084" cy="479270"/>
              </a:xfrm>
              <a:prstGeom prst="line">
                <a:avLst/>
              </a:prstGeom>
              <a:ln w="25400">
                <a:solidFill>
                  <a:srgbClr val="FF0000">
                    <a:alpha val="6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화살표 연결선 17"/>
              <p:cNvCxnSpPr>
                <a:cxnSpLocks noChangeAspect="1"/>
              </p:cNvCxnSpPr>
              <p:nvPr/>
            </p:nvCxnSpPr>
            <p:spPr>
              <a:xfrm flipV="1">
                <a:off x="657342" y="1309334"/>
                <a:ext cx="639860" cy="13377"/>
              </a:xfrm>
              <a:prstGeom prst="straightConnector1">
                <a:avLst/>
              </a:prstGeom>
              <a:ln w="28575">
                <a:solidFill>
                  <a:srgbClr val="FF0000">
                    <a:alpha val="60000"/>
                  </a:srgb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원통 6"/>
            <p:cNvSpPr/>
            <p:nvPr/>
          </p:nvSpPr>
          <p:spPr>
            <a:xfrm rot="16200000">
              <a:off x="3072194" y="1687030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원통 7"/>
            <p:cNvSpPr/>
            <p:nvPr/>
          </p:nvSpPr>
          <p:spPr>
            <a:xfrm rot="16200000">
              <a:off x="2851734" y="1686771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원통 8"/>
            <p:cNvSpPr/>
            <p:nvPr/>
          </p:nvSpPr>
          <p:spPr>
            <a:xfrm rot="16200000">
              <a:off x="2629875" y="1686771"/>
              <a:ext cx="599487" cy="277878"/>
            </a:xfrm>
            <a:prstGeom prst="can">
              <a:avLst/>
            </a:prstGeom>
            <a:gradFill>
              <a:gsLst>
                <a:gs pos="0">
                  <a:srgbClr val="FF99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76535" y="1228111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1397073" y="1602221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4307072" y="1609770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5498570" y="2002504"/>
              <a:ext cx="592630" cy="382707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5524" y="1041367"/>
                <a:ext cx="4550798" cy="1270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ko-KR" sz="20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200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ko-KR" sz="20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20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𝜅𝜉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𝜅𝜉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𝜅𝜉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000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ko-KR" sz="20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20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altLang="ko-KR" sz="2000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ko-KR" altLang="en-US" sz="20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24" y="1041367"/>
                <a:ext cx="4550798" cy="12700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5496" y="620688"/>
            <a:ext cx="397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Transport Matrix</a:t>
            </a:r>
            <a:endParaRPr lang="ko-KR" alt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971600" y="1676381"/>
            <a:ext cx="1419323" cy="6350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925752" y="2391856"/>
            <a:ext cx="427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Final longitudinal properties are only determined by initial horizontal properties </a:t>
            </a:r>
            <a:endParaRPr lang="ko-KR" alt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398101" y="3038187"/>
            <a:ext cx="4605947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V="1">
            <a:off x="399967" y="2331964"/>
            <a:ext cx="571633" cy="69440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5522398" y="1284167"/>
            <a:ext cx="3427095" cy="2072825"/>
            <a:chOff x="1372411" y="4516768"/>
            <a:chExt cx="3427095" cy="2072825"/>
          </a:xfrm>
        </p:grpSpPr>
        <p:cxnSp>
          <p:nvCxnSpPr>
            <p:cNvPr id="27" name="직선 화살표 연결선 26"/>
            <p:cNvCxnSpPr/>
            <p:nvPr/>
          </p:nvCxnSpPr>
          <p:spPr>
            <a:xfrm flipH="1" flipV="1">
              <a:off x="2123728" y="4795714"/>
              <a:ext cx="1440160" cy="15121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/>
            <p:cNvCxnSpPr/>
            <p:nvPr/>
          </p:nvCxnSpPr>
          <p:spPr>
            <a:xfrm flipV="1">
              <a:off x="1372411" y="4879232"/>
              <a:ext cx="3126264" cy="134003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타원 28"/>
            <p:cNvSpPr/>
            <p:nvPr/>
          </p:nvSpPr>
          <p:spPr>
            <a:xfrm>
              <a:off x="2805687" y="5497546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0" name="직선 화살표 연결선 29"/>
            <p:cNvCxnSpPr/>
            <p:nvPr/>
          </p:nvCxnSpPr>
          <p:spPr>
            <a:xfrm rot="4020000" flipH="1">
              <a:off x="2938043" y="5117208"/>
              <a:ext cx="0" cy="432000"/>
            </a:xfrm>
            <a:prstGeom prst="straightConnector1">
              <a:avLst/>
            </a:prstGeom>
            <a:ln>
              <a:solidFill>
                <a:srgbClr val="FF4B4B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30"/>
            <p:cNvCxnSpPr/>
            <p:nvPr/>
          </p:nvCxnSpPr>
          <p:spPr>
            <a:xfrm rot="4020000" flipH="1">
              <a:off x="2906791" y="4804807"/>
              <a:ext cx="0" cy="684000"/>
            </a:xfrm>
            <a:prstGeom prst="straightConnector1">
              <a:avLst/>
            </a:prstGeom>
            <a:ln>
              <a:solidFill>
                <a:srgbClr val="FF4B4B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/>
            <p:nvPr/>
          </p:nvCxnSpPr>
          <p:spPr>
            <a:xfrm rot="4020000" flipH="1">
              <a:off x="2898327" y="4488573"/>
              <a:ext cx="0" cy="936000"/>
            </a:xfrm>
            <a:prstGeom prst="straightConnector1">
              <a:avLst/>
            </a:prstGeom>
            <a:ln>
              <a:solidFill>
                <a:srgbClr val="FF4B4B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805687" y="4516768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Ez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36957" y="4928514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05043" y="4683585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직선 화살표 연결선 35"/>
            <p:cNvCxnSpPr/>
            <p:nvPr/>
          </p:nvCxnSpPr>
          <p:spPr>
            <a:xfrm rot="14820000" flipH="1">
              <a:off x="2804090" y="5608451"/>
              <a:ext cx="0" cy="432000"/>
            </a:xfrm>
            <a:prstGeom prst="straightConnector1">
              <a:avLst/>
            </a:prstGeom>
            <a:ln>
              <a:solidFill>
                <a:srgbClr val="FF4B4B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/>
            <p:cNvCxnSpPr/>
            <p:nvPr/>
          </p:nvCxnSpPr>
          <p:spPr>
            <a:xfrm rot="14820000" flipH="1">
              <a:off x="2809194" y="5656210"/>
              <a:ext cx="0" cy="684000"/>
            </a:xfrm>
            <a:prstGeom prst="straightConnector1">
              <a:avLst/>
            </a:prstGeom>
            <a:ln>
              <a:solidFill>
                <a:srgbClr val="FF4B4B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/>
            <p:cNvCxnSpPr/>
            <p:nvPr/>
          </p:nvCxnSpPr>
          <p:spPr>
            <a:xfrm rot="14820000" flipH="1">
              <a:off x="2843807" y="5706266"/>
              <a:ext cx="0" cy="936000"/>
            </a:xfrm>
            <a:prstGeom prst="straightConnector1">
              <a:avLst/>
            </a:prstGeom>
            <a:ln>
              <a:solidFill>
                <a:srgbClr val="FF4B4B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/>
            <p:nvPr/>
          </p:nvCxnSpPr>
          <p:spPr>
            <a:xfrm flipH="1">
              <a:off x="3326075" y="5049216"/>
              <a:ext cx="0" cy="324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/>
            <p:cNvCxnSpPr/>
            <p:nvPr/>
          </p:nvCxnSpPr>
          <p:spPr>
            <a:xfrm flipH="1">
              <a:off x="3563888" y="4814908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/>
            <p:nvPr/>
          </p:nvCxnSpPr>
          <p:spPr>
            <a:xfrm flipH="1">
              <a:off x="3811997" y="4544013"/>
              <a:ext cx="0" cy="612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750006" y="4648796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직선 화살표 연결선 42"/>
            <p:cNvCxnSpPr/>
            <p:nvPr/>
          </p:nvCxnSpPr>
          <p:spPr>
            <a:xfrm rot="10800000" flipH="1">
              <a:off x="2413010" y="5764625"/>
              <a:ext cx="0" cy="324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/>
            <p:cNvCxnSpPr/>
            <p:nvPr/>
          </p:nvCxnSpPr>
          <p:spPr>
            <a:xfrm rot="10800000" flipH="1">
              <a:off x="2214324" y="5862495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/>
            <p:cNvCxnSpPr/>
            <p:nvPr/>
          </p:nvCxnSpPr>
          <p:spPr>
            <a:xfrm rot="10800000" flipH="1">
              <a:off x="1973129" y="5977593"/>
              <a:ext cx="0" cy="612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5542349" y="764704"/>
            <a:ext cx="2920193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Position → Momentum</a:t>
            </a:r>
            <a:endParaRPr lang="ko-KR" alt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514" y="4397042"/>
            <a:ext cx="2920193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Momentum → Position</a:t>
            </a:r>
            <a:endParaRPr lang="ko-KR" alt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121924" y="4829039"/>
            <a:ext cx="3427095" cy="1624297"/>
            <a:chOff x="121924" y="4829039"/>
            <a:chExt cx="3427095" cy="1624297"/>
          </a:xfrm>
        </p:grpSpPr>
        <p:cxnSp>
          <p:nvCxnSpPr>
            <p:cNvPr id="49" name="직선 화살표 연결선 48"/>
            <p:cNvCxnSpPr/>
            <p:nvPr/>
          </p:nvCxnSpPr>
          <p:spPr>
            <a:xfrm flipH="1" flipV="1">
              <a:off x="873241" y="4941168"/>
              <a:ext cx="1440160" cy="15121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화살표 연결선 49"/>
            <p:cNvCxnSpPr/>
            <p:nvPr/>
          </p:nvCxnSpPr>
          <p:spPr>
            <a:xfrm flipV="1">
              <a:off x="121924" y="5024686"/>
              <a:ext cx="3126264" cy="134003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타원 50"/>
            <p:cNvSpPr/>
            <p:nvPr/>
          </p:nvSpPr>
          <p:spPr>
            <a:xfrm>
              <a:off x="805056" y="5969905"/>
              <a:ext cx="144016" cy="144016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86470" y="5073968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4556" y="4829039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21935" y="4952098"/>
              <a:ext cx="56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</a:t>
              </a:r>
              <a:endParaRPr lang="ko-KR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직선 화살표 연결선 54"/>
            <p:cNvCxnSpPr/>
            <p:nvPr/>
          </p:nvCxnSpPr>
          <p:spPr>
            <a:xfrm rot="10800000" flipH="1">
              <a:off x="1015742" y="5739661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화살표 연결선 55"/>
            <p:cNvCxnSpPr/>
            <p:nvPr/>
          </p:nvCxnSpPr>
          <p:spPr>
            <a:xfrm rot="10800000" flipH="1">
              <a:off x="1363739" y="5590806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56"/>
            <p:cNvCxnSpPr/>
            <p:nvPr/>
          </p:nvCxnSpPr>
          <p:spPr>
            <a:xfrm rot="10800000" flipH="1">
              <a:off x="1716242" y="5440729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화살표 연결선 57"/>
            <p:cNvCxnSpPr/>
            <p:nvPr/>
          </p:nvCxnSpPr>
          <p:spPr>
            <a:xfrm rot="10800000" flipH="1">
              <a:off x="2054504" y="5281326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8"/>
            <p:cNvCxnSpPr/>
            <p:nvPr/>
          </p:nvCxnSpPr>
          <p:spPr>
            <a:xfrm rot="10800000" flipH="1">
              <a:off x="2385831" y="5147745"/>
              <a:ext cx="0" cy="468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자유형 59"/>
            <p:cNvSpPr/>
            <p:nvPr/>
          </p:nvSpPr>
          <p:spPr>
            <a:xfrm>
              <a:off x="938213" y="5580871"/>
              <a:ext cx="2085975" cy="433387"/>
            </a:xfrm>
            <a:custGeom>
              <a:avLst/>
              <a:gdLst>
                <a:gd name="connsiteX0" fmla="*/ 0 w 2085975"/>
                <a:gd name="connsiteY0" fmla="*/ 433387 h 433387"/>
                <a:gd name="connsiteX1" fmla="*/ 690562 w 2085975"/>
                <a:gd name="connsiteY1" fmla="*/ 161925 h 433387"/>
                <a:gd name="connsiteX2" fmla="*/ 1171575 w 2085975"/>
                <a:gd name="connsiteY2" fmla="*/ 33337 h 433387"/>
                <a:gd name="connsiteX3" fmla="*/ 2085975 w 2085975"/>
                <a:gd name="connsiteY3" fmla="*/ 0 h 433387"/>
                <a:gd name="connsiteX4" fmla="*/ 2085975 w 2085975"/>
                <a:gd name="connsiteY4" fmla="*/ 0 h 43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975" h="433387">
                  <a:moveTo>
                    <a:pt x="0" y="433387"/>
                  </a:moveTo>
                  <a:cubicBezTo>
                    <a:pt x="247650" y="330993"/>
                    <a:pt x="495300" y="228600"/>
                    <a:pt x="690562" y="161925"/>
                  </a:cubicBezTo>
                  <a:cubicBezTo>
                    <a:pt x="885824" y="95250"/>
                    <a:pt x="939006" y="60324"/>
                    <a:pt x="1171575" y="33337"/>
                  </a:cubicBezTo>
                  <a:cubicBezTo>
                    <a:pt x="1404144" y="6350"/>
                    <a:pt x="2085975" y="0"/>
                    <a:pt x="2085975" y="0"/>
                  </a:cubicBezTo>
                  <a:lnTo>
                    <a:pt x="2085975" y="0"/>
                  </a:lnTo>
                </a:path>
              </a:pathLst>
            </a:custGeom>
            <a:noFill/>
            <a:ln>
              <a:solidFill>
                <a:srgbClr val="FF4B4B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7" name="오른쪽 화살표 86"/>
          <p:cNvSpPr/>
          <p:nvPr/>
        </p:nvSpPr>
        <p:spPr>
          <a:xfrm>
            <a:off x="3596185" y="5594345"/>
            <a:ext cx="290047" cy="590189"/>
          </a:xfrm>
          <a:prstGeom prst="rightArrow">
            <a:avLst/>
          </a:prstGeom>
          <a:gradFill flip="none" rotWithShape="1"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오른쪽 화살표 87"/>
          <p:cNvSpPr/>
          <p:nvPr/>
        </p:nvSpPr>
        <p:spPr>
          <a:xfrm rot="10800000">
            <a:off x="5804864" y="5594345"/>
            <a:ext cx="290047" cy="590189"/>
          </a:xfrm>
          <a:prstGeom prst="rightArrow">
            <a:avLst/>
          </a:prstGeom>
          <a:gradFill flip="none" rotWithShape="1"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오른쪽 화살표 88"/>
          <p:cNvSpPr/>
          <p:nvPr/>
        </p:nvSpPr>
        <p:spPr>
          <a:xfrm rot="5400000">
            <a:off x="7292170" y="4770856"/>
            <a:ext cx="290047" cy="590189"/>
          </a:xfrm>
          <a:prstGeom prst="rightArrow">
            <a:avLst/>
          </a:prstGeom>
          <a:gradFill flip="none" rotWithShape="1"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오른쪽 화살표 89"/>
          <p:cNvSpPr/>
          <p:nvPr/>
        </p:nvSpPr>
        <p:spPr>
          <a:xfrm rot="16200000">
            <a:off x="7292170" y="6283025"/>
            <a:ext cx="290047" cy="590189"/>
          </a:xfrm>
          <a:prstGeom prst="rightArrow">
            <a:avLst/>
          </a:prstGeom>
          <a:gradFill flip="none" rotWithShape="1"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1" name="그룹 90"/>
          <p:cNvGrpSpPr/>
          <p:nvPr/>
        </p:nvGrpSpPr>
        <p:grpSpPr>
          <a:xfrm>
            <a:off x="6518589" y="4703792"/>
            <a:ext cx="2133600" cy="2346960"/>
            <a:chOff x="3080318" y="2454197"/>
            <a:chExt cx="3123804" cy="3123804"/>
          </a:xfrm>
        </p:grpSpPr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080318" y="2454197"/>
              <a:ext cx="3123804" cy="3123804"/>
            </a:xfrm>
            <a:prstGeom prst="rect">
              <a:avLst/>
            </a:prstGeom>
          </p:spPr>
        </p:pic>
        <p:sp>
          <p:nvSpPr>
            <p:cNvPr id="93" name="직사각형 92"/>
            <p:cNvSpPr/>
            <p:nvPr/>
          </p:nvSpPr>
          <p:spPr>
            <a:xfrm>
              <a:off x="3517852" y="3744480"/>
              <a:ext cx="1897587" cy="30381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862680" y="4308881"/>
              <a:ext cx="659718" cy="24677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5" name="그림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05787">
            <a:off x="6542590" y="5288028"/>
            <a:ext cx="1602459" cy="1201845"/>
          </a:xfrm>
          <a:prstGeom prst="rect">
            <a:avLst/>
          </a:prstGeom>
        </p:spPr>
      </p:pic>
      <p:grpSp>
        <p:nvGrpSpPr>
          <p:cNvPr id="96" name="그룹 95"/>
          <p:cNvGrpSpPr/>
          <p:nvPr/>
        </p:nvGrpSpPr>
        <p:grpSpPr>
          <a:xfrm>
            <a:off x="3877637" y="5058240"/>
            <a:ext cx="1942374" cy="1605268"/>
            <a:chOff x="3107312" y="2557838"/>
            <a:chExt cx="2843829" cy="2843829"/>
          </a:xfrm>
        </p:grpSpPr>
        <p:pic>
          <p:nvPicPr>
            <p:cNvPr id="97" name="Picture 6" descr="https://scontent.cdninstagram.com/hphotos-xpa1/t51.2885-15/e15/1208393_829244697094959_516828684_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46847">
              <a:off x="3107312" y="2557838"/>
              <a:ext cx="2843829" cy="284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직사각형 97"/>
            <p:cNvSpPr/>
            <p:nvPr/>
          </p:nvSpPr>
          <p:spPr>
            <a:xfrm>
              <a:off x="3510242" y="3844136"/>
              <a:ext cx="1911916" cy="35925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3" name="타원 82"/>
          <p:cNvSpPr/>
          <p:nvPr/>
        </p:nvSpPr>
        <p:spPr>
          <a:xfrm>
            <a:off x="3781021" y="3931156"/>
            <a:ext cx="144016" cy="144016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</a:gradFill>
          <a:ln w="19050"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/>
          <p:cNvSpPr/>
          <p:nvPr/>
        </p:nvSpPr>
        <p:spPr>
          <a:xfrm>
            <a:off x="3446269" y="3931788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00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4805466" y="3437027"/>
                <a:ext cx="10708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Δz</m:t>
                      </m:r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466" y="3437027"/>
                <a:ext cx="107080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409" r="-1705" b="-15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7236948" y="3827170"/>
                <a:ext cx="17535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Δz</m:t>
                      </m:r>
                      <m: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𝜅𝜂</m:t>
                      </m:r>
                      <m:r>
                        <m:rPr>
                          <m:sty m:val="p"/>
                        </m:rPr>
                        <a:rPr lang="en-US" altLang="ko-K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ko-K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948" y="3827170"/>
                <a:ext cx="1753557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736" r="-694" b="-3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제목 1"/>
          <p:cNvSpPr txBox="1">
            <a:spLocks/>
          </p:cNvSpPr>
          <p:nvPr/>
        </p:nvSpPr>
        <p:spPr bwMode="auto">
          <a:xfrm>
            <a:off x="0" y="82640"/>
            <a:ext cx="8991600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of double dogleg EEX beamline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5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16233 0.00139 L 0.16233 0.0016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6737 -4.81481E-6 L 0.10591 0.00556 L 0.13473 0.02176 L 0.15261 0.0345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3 0.00162 L 0.25538 0.00069 L 0.3908 0.0581 L 0.46511 0.05902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28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1 0.0345 L 0.21997 0.04283 L 0.35053 0.10764 L 0.45608 0.1178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08 0.11783 L 0.42934 0.117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7 L -0.03888 -0.0007 L 0.00018 -0.0007 Z " pathEditMode="relative" rAng="0" ptsTypes="AAA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7 L 0.03646 -0.00139 L -0.00052 -0.0007 Z " pathEditMode="relative" rAng="0" ptsTypes="AAA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105 -0.03889 L -3.33333E-6 -3.7037E-6 Z " pathEditMode="relative" rAng="0" ptsTypes="AAA">
                                      <p:cBhvr>
                                        <p:cTn id="8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94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0.04306 L -3.33333E-6 -1.85185E-6 Z " pathEditMode="relative" rAng="0" ptsTypes="AAA">
                                      <p:cBhvr>
                                        <p:cTn id="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animBg="1"/>
      <p:bldP spid="23" grpId="0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83" grpId="0" animBg="1"/>
      <p:bldP spid="83" grpId="1" animBg="1"/>
      <p:bldP spid="83" grpId="2" animBg="1"/>
      <p:bldP spid="84" grpId="0" animBg="1"/>
      <p:bldP spid="84" grpId="1" animBg="1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제목 1"/>
          <p:cNvSpPr txBox="1">
            <a:spLocks/>
          </p:cNvSpPr>
          <p:nvPr/>
        </p:nvSpPr>
        <p:spPr bwMode="auto">
          <a:xfrm>
            <a:off x="0" y="108818"/>
            <a:ext cx="8676456" cy="4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1F497D"/>
                </a:solidFill>
                <a:latin typeface="Trebuchet MS"/>
                <a:ea typeface="ＭＳ Ｐゴシック" pitchFamily="-112" charset="-128"/>
                <a:cs typeface="Trebuchet MS"/>
              </a:defRPr>
            </a:lvl1pPr>
            <a:lvl2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2pPr>
            <a:lvl3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3pPr>
            <a:lvl4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4pPr>
            <a:lvl5pPr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1F497D"/>
                </a:solidFill>
                <a:latin typeface="Trebuchet MS" pitchFamily="-112" charset="0"/>
                <a:ea typeface="ＭＳ Ｐゴシック" pitchFamily="-112" charset="-128"/>
              </a:defRPr>
            </a:lvl5pPr>
            <a:lvl6pPr marL="4572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latinLnBrk="1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exchange and bunch shaping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755576" y="3039317"/>
            <a:ext cx="7394218" cy="1253779"/>
            <a:chOff x="755576" y="2972281"/>
            <a:chExt cx="7394218" cy="1253779"/>
          </a:xfrm>
        </p:grpSpPr>
        <p:grpSp>
          <p:nvGrpSpPr>
            <p:cNvPr id="64" name="그룹 63"/>
            <p:cNvGrpSpPr/>
            <p:nvPr/>
          </p:nvGrpSpPr>
          <p:grpSpPr>
            <a:xfrm>
              <a:off x="1610461" y="3068960"/>
              <a:ext cx="6539333" cy="1157100"/>
              <a:chOff x="-8353" y="1228111"/>
              <a:chExt cx="6539333" cy="1157100"/>
            </a:xfrm>
          </p:grpSpPr>
          <p:grpSp>
            <p:nvGrpSpPr>
              <p:cNvPr id="65" name="그룹 64"/>
              <p:cNvGrpSpPr>
                <a:grpSpLocks noChangeAspect="1"/>
              </p:cNvGrpSpPr>
              <p:nvPr/>
            </p:nvGrpSpPr>
            <p:grpSpPr>
              <a:xfrm>
                <a:off x="-8353" y="1419464"/>
                <a:ext cx="6539333" cy="790124"/>
                <a:chOff x="603208" y="1298118"/>
                <a:chExt cx="8073248" cy="975462"/>
              </a:xfrm>
            </p:grpSpPr>
            <p:cxnSp>
              <p:nvCxnSpPr>
                <p:cNvPr id="73" name="직선 화살표 연결선 72"/>
                <p:cNvCxnSpPr>
                  <a:cxnSpLocks/>
                </p:cNvCxnSpPr>
                <p:nvPr/>
              </p:nvCxnSpPr>
              <p:spPr>
                <a:xfrm flipV="1">
                  <a:off x="7792530" y="2272406"/>
                  <a:ext cx="883926" cy="1174"/>
                </a:xfrm>
                <a:prstGeom prst="straightConnector1">
                  <a:avLst/>
                </a:prstGeom>
                <a:ln w="28575">
                  <a:solidFill>
                    <a:srgbClr val="FF0000">
                      <a:alpha val="60000"/>
                    </a:srgbClr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직선 연결선 73"/>
                <p:cNvCxnSpPr>
                  <a:cxnSpLocks/>
                </p:cNvCxnSpPr>
                <p:nvPr/>
              </p:nvCxnSpPr>
              <p:spPr>
                <a:xfrm>
                  <a:off x="1336461" y="1309334"/>
                  <a:ext cx="1371166" cy="494558"/>
                </a:xfrm>
                <a:prstGeom prst="line">
                  <a:avLst/>
                </a:prstGeom>
                <a:ln w="25400">
                  <a:solidFill>
                    <a:srgbClr val="FF0000">
                      <a:alpha val="60000"/>
                    </a:srgb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직선 연결선 74"/>
                <p:cNvCxnSpPr>
                  <a:cxnSpLocks noChangeAspect="1"/>
                </p:cNvCxnSpPr>
                <p:nvPr/>
              </p:nvCxnSpPr>
              <p:spPr>
                <a:xfrm>
                  <a:off x="2734593" y="1803892"/>
                  <a:ext cx="3598853" cy="0"/>
                </a:xfrm>
                <a:prstGeom prst="line">
                  <a:avLst/>
                </a:prstGeom>
                <a:ln w="25400">
                  <a:solidFill>
                    <a:srgbClr val="FF0000">
                      <a:alpha val="60000"/>
                    </a:srgb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직선 연결선 75"/>
                <p:cNvCxnSpPr>
                  <a:cxnSpLocks/>
                </p:cNvCxnSpPr>
                <p:nvPr/>
              </p:nvCxnSpPr>
              <p:spPr>
                <a:xfrm>
                  <a:off x="6333446" y="1794310"/>
                  <a:ext cx="1459084" cy="479270"/>
                </a:xfrm>
                <a:prstGeom prst="line">
                  <a:avLst/>
                </a:prstGeom>
                <a:ln w="25400">
                  <a:solidFill>
                    <a:srgbClr val="FF0000">
                      <a:alpha val="60000"/>
                    </a:srgb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직선 화살표 연결선 76"/>
                <p:cNvCxnSpPr>
                  <a:cxnSpLocks/>
                </p:cNvCxnSpPr>
                <p:nvPr/>
              </p:nvCxnSpPr>
              <p:spPr>
                <a:xfrm>
                  <a:off x="603208" y="1298118"/>
                  <a:ext cx="944596" cy="0"/>
                </a:xfrm>
                <a:prstGeom prst="straightConnector1">
                  <a:avLst/>
                </a:prstGeom>
                <a:ln w="28575">
                  <a:solidFill>
                    <a:srgbClr val="FF0000">
                      <a:alpha val="60000"/>
                    </a:srgbClr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원통 65"/>
              <p:cNvSpPr/>
              <p:nvPr/>
            </p:nvSpPr>
            <p:spPr>
              <a:xfrm rot="16200000">
                <a:off x="3072194" y="1687030"/>
                <a:ext cx="599487" cy="277878"/>
              </a:xfrm>
              <a:prstGeom prst="can">
                <a:avLst/>
              </a:prstGeom>
              <a:gradFill>
                <a:gsLst>
                  <a:gs pos="0">
                    <a:srgbClr val="FF9900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원통 66"/>
              <p:cNvSpPr/>
              <p:nvPr/>
            </p:nvSpPr>
            <p:spPr>
              <a:xfrm rot="16200000">
                <a:off x="2851734" y="1686771"/>
                <a:ext cx="599487" cy="277878"/>
              </a:xfrm>
              <a:prstGeom prst="can">
                <a:avLst/>
              </a:prstGeom>
              <a:gradFill>
                <a:gsLst>
                  <a:gs pos="0">
                    <a:srgbClr val="FF9900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원통 67"/>
              <p:cNvSpPr/>
              <p:nvPr/>
            </p:nvSpPr>
            <p:spPr>
              <a:xfrm rot="16200000">
                <a:off x="2629875" y="1686771"/>
                <a:ext cx="599487" cy="277878"/>
              </a:xfrm>
              <a:prstGeom prst="can">
                <a:avLst/>
              </a:prstGeom>
              <a:gradFill>
                <a:gsLst>
                  <a:gs pos="0">
                    <a:srgbClr val="FF9900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모서리가 둥근 직사각형 68"/>
              <p:cNvSpPr/>
              <p:nvPr/>
            </p:nvSpPr>
            <p:spPr>
              <a:xfrm>
                <a:off x="276535" y="1228111"/>
                <a:ext cx="592630" cy="382707"/>
              </a:xfrm>
              <a:prstGeom prst="roundRect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모서리가 둥근 직사각형 69"/>
              <p:cNvSpPr/>
              <p:nvPr/>
            </p:nvSpPr>
            <p:spPr>
              <a:xfrm>
                <a:off x="1397073" y="1602221"/>
                <a:ext cx="592630" cy="382707"/>
              </a:xfrm>
              <a:prstGeom prst="roundRect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모서리가 둥근 직사각형 70"/>
              <p:cNvSpPr/>
              <p:nvPr/>
            </p:nvSpPr>
            <p:spPr>
              <a:xfrm>
                <a:off x="4307072" y="1609770"/>
                <a:ext cx="592630" cy="382707"/>
              </a:xfrm>
              <a:prstGeom prst="roundRect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모서리가 둥근 직사각형 71"/>
              <p:cNvSpPr/>
              <p:nvPr/>
            </p:nvSpPr>
            <p:spPr>
              <a:xfrm>
                <a:off x="5498570" y="2002504"/>
                <a:ext cx="592630" cy="382707"/>
              </a:xfrm>
              <a:prstGeom prst="roundRect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" name="그룹 12"/>
            <p:cNvGrpSpPr/>
            <p:nvPr/>
          </p:nvGrpSpPr>
          <p:grpSpPr>
            <a:xfrm>
              <a:off x="1277576" y="2972281"/>
              <a:ext cx="629984" cy="576064"/>
              <a:chOff x="971600" y="1916832"/>
              <a:chExt cx="629984" cy="576064"/>
            </a:xfrm>
            <a:scene3d>
              <a:camera prst="orthographicFront">
                <a:rot lat="0" lon="3900000" rev="0"/>
              </a:camera>
              <a:lightRig rig="threePt" dir="t"/>
            </a:scene3d>
          </p:grpSpPr>
          <p:sp>
            <p:nvSpPr>
              <p:cNvPr id="11" name="직사각형 10"/>
              <p:cNvSpPr/>
              <p:nvPr/>
            </p:nvSpPr>
            <p:spPr>
              <a:xfrm>
                <a:off x="971600" y="1916832"/>
                <a:ext cx="629984" cy="57606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이등변 삼각형 11"/>
              <p:cNvSpPr/>
              <p:nvPr/>
            </p:nvSpPr>
            <p:spPr>
              <a:xfrm rot="5400000">
                <a:off x="1052457" y="1952033"/>
                <a:ext cx="504056" cy="505663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80" name="직선 화살표 연결선 79"/>
            <p:cNvCxnSpPr>
              <a:cxnSpLocks/>
            </p:cNvCxnSpPr>
            <p:nvPr/>
          </p:nvCxnSpPr>
          <p:spPr>
            <a:xfrm flipV="1">
              <a:off x="755576" y="3269366"/>
              <a:ext cx="990186" cy="32"/>
            </a:xfrm>
            <a:prstGeom prst="straightConnector1">
              <a:avLst/>
            </a:prstGeom>
            <a:ln w="28575">
              <a:solidFill>
                <a:srgbClr val="FF0000">
                  <a:alpha val="60000"/>
                </a:srgb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49760" b="61372"/>
          <a:stretch/>
        </p:blipFill>
        <p:spPr>
          <a:xfrm>
            <a:off x="257136" y="685956"/>
            <a:ext cx="2526761" cy="2149104"/>
          </a:xfrm>
          <a:prstGeom prst="rect">
            <a:avLst/>
          </a:prstGeom>
          <a:effectLst>
            <a:glow rad="101600">
              <a:srgbClr val="7030A0">
                <a:alpha val="40000"/>
              </a:srgbClr>
            </a:glow>
            <a:softEdge rad="31750"/>
          </a:effectLst>
        </p:spPr>
      </p:pic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37326" r="49760" b="31353"/>
          <a:stretch/>
        </p:blipFill>
        <p:spPr>
          <a:xfrm>
            <a:off x="3015887" y="889211"/>
            <a:ext cx="2526761" cy="1742594"/>
          </a:xfrm>
          <a:prstGeom prst="rect">
            <a:avLst/>
          </a:prstGeom>
          <a:effectLst>
            <a:glow rad="101600">
              <a:srgbClr val="7030A0">
                <a:alpha val="40000"/>
              </a:srgbClr>
            </a:glow>
            <a:softEdge rad="31750"/>
          </a:effectLst>
        </p:spPr>
      </p:pic>
      <p:pic>
        <p:nvPicPr>
          <p:cNvPr id="83" name="그림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67580" r="49760"/>
          <a:stretch/>
        </p:blipFill>
        <p:spPr>
          <a:xfrm>
            <a:off x="5820877" y="861437"/>
            <a:ext cx="2526761" cy="1803658"/>
          </a:xfrm>
          <a:prstGeom prst="rect">
            <a:avLst/>
          </a:prstGeom>
          <a:effectLst>
            <a:glow rad="101600">
              <a:srgbClr val="7030A0">
                <a:alpha val="40000"/>
              </a:srgbClr>
            </a:glow>
            <a:softEdge rad="31750"/>
          </a:effectLst>
        </p:spPr>
      </p:pic>
      <p:grpSp>
        <p:nvGrpSpPr>
          <p:cNvPr id="10" name="그룹 9"/>
          <p:cNvGrpSpPr/>
          <p:nvPr/>
        </p:nvGrpSpPr>
        <p:grpSpPr>
          <a:xfrm>
            <a:off x="7454054" y="859577"/>
            <a:ext cx="2283048" cy="545867"/>
            <a:chOff x="6385125" y="1416930"/>
            <a:chExt cx="2283048" cy="545867"/>
          </a:xfrm>
        </p:grpSpPr>
        <p:cxnSp>
          <p:nvCxnSpPr>
            <p:cNvPr id="6" name="직선 연결선 5"/>
            <p:cNvCxnSpPr/>
            <p:nvPr/>
          </p:nvCxnSpPr>
          <p:spPr>
            <a:xfrm>
              <a:off x="6385125" y="1578245"/>
              <a:ext cx="2520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73157" y="1416930"/>
              <a:ext cx="1986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Horizontal profile</a:t>
              </a:r>
              <a:endParaRPr lang="ko-KR" alt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6393408" y="1816335"/>
              <a:ext cx="252000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681440" y="1655020"/>
              <a:ext cx="19867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Current profile</a:t>
              </a:r>
              <a:endParaRPr lang="ko-KR" alt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9" t="36873" r="4342" b="31805"/>
          <a:stretch/>
        </p:blipFill>
        <p:spPr>
          <a:xfrm>
            <a:off x="3962105" y="4517420"/>
            <a:ext cx="2352502" cy="1742594"/>
          </a:xfrm>
          <a:prstGeom prst="rect">
            <a:avLst/>
          </a:prstGeom>
          <a:effectLst>
            <a:glow rad="101600">
              <a:srgbClr val="7030A0">
                <a:alpha val="40000"/>
              </a:srgbClr>
            </a:glow>
            <a:softEdge rad="31750"/>
          </a:effectLst>
        </p:spPr>
      </p:pic>
      <p:grpSp>
        <p:nvGrpSpPr>
          <p:cNvPr id="18" name="그룹 17"/>
          <p:cNvGrpSpPr/>
          <p:nvPr/>
        </p:nvGrpSpPr>
        <p:grpSpPr>
          <a:xfrm>
            <a:off x="1172858" y="4338480"/>
            <a:ext cx="2587752" cy="2153861"/>
            <a:chOff x="-3303084" y="2513046"/>
            <a:chExt cx="1944216" cy="1780050"/>
          </a:xfrm>
        </p:grpSpPr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9" t="-1" r="4342" b="61287"/>
            <a:stretch/>
          </p:blipFill>
          <p:spPr>
            <a:xfrm>
              <a:off x="-3303084" y="2513046"/>
              <a:ext cx="1944216" cy="1780050"/>
            </a:xfrm>
            <a:prstGeom prst="rect">
              <a:avLst/>
            </a:prstGeom>
            <a:effectLst>
              <a:glow rad="101600">
                <a:srgbClr val="7030A0">
                  <a:alpha val="40000"/>
                </a:srgbClr>
              </a:glow>
              <a:softEdge rad="31750"/>
            </a:effectLst>
          </p:spPr>
        </p:pic>
        <p:sp>
          <p:nvSpPr>
            <p:cNvPr id="17" name="직사각형 16"/>
            <p:cNvSpPr/>
            <p:nvPr/>
          </p:nvSpPr>
          <p:spPr>
            <a:xfrm>
              <a:off x="-1836712" y="4009306"/>
              <a:ext cx="360040" cy="258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516102" y="4476447"/>
            <a:ext cx="2352502" cy="1841420"/>
            <a:chOff x="6516102" y="4476447"/>
            <a:chExt cx="2352502" cy="1841420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9" t="66901" r="4342"/>
            <a:stretch/>
          </p:blipFill>
          <p:spPr>
            <a:xfrm>
              <a:off x="6516102" y="4476447"/>
              <a:ext cx="2352502" cy="1841420"/>
            </a:xfrm>
            <a:prstGeom prst="rect">
              <a:avLst/>
            </a:prstGeom>
            <a:effectLst>
              <a:glow rad="101600">
                <a:srgbClr val="7030A0">
                  <a:alpha val="40000"/>
                </a:srgbClr>
              </a:glow>
              <a:softEdge rad="31750"/>
            </a:effectLst>
          </p:spPr>
        </p:pic>
        <p:sp>
          <p:nvSpPr>
            <p:cNvPr id="35" name="직사각형 34"/>
            <p:cNvSpPr/>
            <p:nvPr/>
          </p:nvSpPr>
          <p:spPr>
            <a:xfrm>
              <a:off x="6877777" y="4499664"/>
              <a:ext cx="479213" cy="312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6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91440" y="4389120"/>
            <a:ext cx="8321040" cy="187452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“Nonlinear” and “Collective” effect on EEX and EEX Shaping</a:t>
            </a:r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직선 연결선 47"/>
          <p:cNvCxnSpPr/>
          <p:nvPr/>
        </p:nvCxnSpPr>
        <p:spPr>
          <a:xfrm flipV="1">
            <a:off x="4881929" y="3089849"/>
            <a:ext cx="1732718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5367719" y="2673434"/>
            <a:ext cx="741600" cy="829007"/>
            <a:chOff x="2980799" y="4679167"/>
            <a:chExt cx="741600" cy="829007"/>
          </a:xfrm>
        </p:grpSpPr>
        <p:sp>
          <p:nvSpPr>
            <p:cNvPr id="94" name="타원 93"/>
            <p:cNvSpPr/>
            <p:nvPr/>
          </p:nvSpPr>
          <p:spPr>
            <a:xfrm rot="1560000">
              <a:off x="3297599" y="5042926"/>
              <a:ext cx="108000" cy="1080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타원 94"/>
            <p:cNvSpPr/>
            <p:nvPr/>
          </p:nvSpPr>
          <p:spPr>
            <a:xfrm rot="1560000">
              <a:off x="3455880" y="4859465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타원 95"/>
            <p:cNvSpPr/>
            <p:nvPr/>
          </p:nvSpPr>
          <p:spPr>
            <a:xfrm rot="1560000">
              <a:off x="3614399" y="4679167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타원 96"/>
            <p:cNvSpPr/>
            <p:nvPr/>
          </p:nvSpPr>
          <p:spPr>
            <a:xfrm rot="1560000">
              <a:off x="3139199" y="5222926"/>
              <a:ext cx="108000" cy="1080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타원 97"/>
            <p:cNvSpPr/>
            <p:nvPr/>
          </p:nvSpPr>
          <p:spPr>
            <a:xfrm rot="1560000">
              <a:off x="2980799" y="540017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0" name="직선 연결선 59"/>
          <p:cNvCxnSpPr/>
          <p:nvPr/>
        </p:nvCxnSpPr>
        <p:spPr>
          <a:xfrm flipH="1">
            <a:off x="5738217" y="2422001"/>
            <a:ext cx="6" cy="129600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제목 34"/>
          <p:cNvSpPr txBox="1">
            <a:spLocks/>
          </p:cNvSpPr>
          <p:nvPr/>
        </p:nvSpPr>
        <p:spPr>
          <a:xfrm>
            <a:off x="23754" y="201609"/>
            <a:ext cx="8856984" cy="419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ko-KR" sz="2800" b="1" dirty="0" smtClean="0"/>
              <a:t>Perturbation and their mitigation</a:t>
            </a:r>
            <a:endParaRPr lang="ko-KR" altLang="en-US" sz="2800" b="1" dirty="0"/>
          </a:p>
        </p:txBody>
      </p:sp>
      <p:cxnSp>
        <p:nvCxnSpPr>
          <p:cNvPr id="38" name="직선 연결선 37"/>
          <p:cNvCxnSpPr/>
          <p:nvPr/>
        </p:nvCxnSpPr>
        <p:spPr>
          <a:xfrm flipV="1">
            <a:off x="2123728" y="3099624"/>
            <a:ext cx="1732718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38768" y="208361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x-x′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13433" y="2060848"/>
            <a:ext cx="286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z-</a:t>
            </a:r>
            <a:r>
              <a:rPr lang="el-GR" altLang="ko-KR" dirty="0" smtClean="0">
                <a:latin typeface="Times New Roman" pitchFamily="18" charset="0"/>
                <a:cs typeface="Times New Roman" pitchFamily="18" charset="0"/>
              </a:rPr>
              <a:t>δ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오른쪽 화살표 43"/>
          <p:cNvSpPr/>
          <p:nvPr/>
        </p:nvSpPr>
        <p:spPr>
          <a:xfrm>
            <a:off x="4278979" y="2957229"/>
            <a:ext cx="375893" cy="29118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60202" y="319629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EEX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직선 연결선 48"/>
          <p:cNvCxnSpPr/>
          <p:nvPr/>
        </p:nvCxnSpPr>
        <p:spPr>
          <a:xfrm flipH="1">
            <a:off x="2980016" y="2431776"/>
            <a:ext cx="6" cy="129600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타원 49"/>
          <p:cNvSpPr/>
          <p:nvPr/>
        </p:nvSpPr>
        <p:spPr>
          <a:xfrm>
            <a:off x="2923962" y="3048823"/>
            <a:ext cx="108000" cy="1080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/>
          <p:cNvSpPr/>
          <p:nvPr/>
        </p:nvSpPr>
        <p:spPr>
          <a:xfrm>
            <a:off x="3082243" y="2865362"/>
            <a:ext cx="108000" cy="108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3240762" y="2685064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/>
          <p:cNvSpPr/>
          <p:nvPr/>
        </p:nvSpPr>
        <p:spPr>
          <a:xfrm>
            <a:off x="2765562" y="3228823"/>
            <a:ext cx="108000" cy="108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2607162" y="340607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/>
          <p:cNvSpPr/>
          <p:nvPr/>
        </p:nvSpPr>
        <p:spPr>
          <a:xfrm rot="1560000">
            <a:off x="5683963" y="3037193"/>
            <a:ext cx="108000" cy="1080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 rot="1560000">
            <a:off x="5842244" y="2853732"/>
            <a:ext cx="108000" cy="108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/>
          <p:cNvSpPr/>
          <p:nvPr/>
        </p:nvSpPr>
        <p:spPr>
          <a:xfrm rot="1560000">
            <a:off x="6000763" y="2673434"/>
            <a:ext cx="108000" cy="108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 rot="1560000">
            <a:off x="5525563" y="3217193"/>
            <a:ext cx="108000" cy="108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/>
          <p:cNvSpPr/>
          <p:nvPr/>
        </p:nvSpPr>
        <p:spPr>
          <a:xfrm rot="1560000">
            <a:off x="5367163" y="339444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/>
          <p:cNvSpPr txBox="1"/>
          <p:nvPr/>
        </p:nvSpPr>
        <p:spPr>
          <a:xfrm>
            <a:off x="3410556" y="2282065"/>
            <a:ext cx="19589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Overlap of position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직선 화살표 연결선 98"/>
          <p:cNvCxnSpPr/>
          <p:nvPr/>
        </p:nvCxnSpPr>
        <p:spPr>
          <a:xfrm>
            <a:off x="5824037" y="2564904"/>
            <a:ext cx="479630" cy="0"/>
          </a:xfrm>
          <a:prstGeom prst="straightConnector1">
            <a:avLst/>
          </a:prstGeom>
          <a:ln w="15875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937860" y="2196153"/>
            <a:ext cx="19589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Perturbation on the position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5810170" y="2472881"/>
            <a:ext cx="525057" cy="1823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5367808" y="2674746"/>
            <a:ext cx="741600" cy="829007"/>
            <a:chOff x="3401934" y="4685242"/>
            <a:chExt cx="741600" cy="829007"/>
          </a:xfrm>
        </p:grpSpPr>
        <p:sp>
          <p:nvSpPr>
            <p:cNvPr id="89" name="타원 88"/>
            <p:cNvSpPr/>
            <p:nvPr/>
          </p:nvSpPr>
          <p:spPr>
            <a:xfrm rot="1560000">
              <a:off x="3718734" y="5049001"/>
              <a:ext cx="108000" cy="1080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타원 89"/>
            <p:cNvSpPr/>
            <p:nvPr/>
          </p:nvSpPr>
          <p:spPr>
            <a:xfrm rot="1560000">
              <a:off x="3877015" y="4865540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타원 90"/>
            <p:cNvSpPr/>
            <p:nvPr/>
          </p:nvSpPr>
          <p:spPr>
            <a:xfrm rot="1560000">
              <a:off x="4035534" y="4685242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타원 91"/>
            <p:cNvSpPr/>
            <p:nvPr/>
          </p:nvSpPr>
          <p:spPr>
            <a:xfrm rot="1560000">
              <a:off x="3560334" y="5229001"/>
              <a:ext cx="108000" cy="1080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타원 92"/>
            <p:cNvSpPr/>
            <p:nvPr/>
          </p:nvSpPr>
          <p:spPr>
            <a:xfrm rot="1560000">
              <a:off x="3401934" y="5406249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4047" y="764704"/>
                <a:ext cx="4438015" cy="622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𝜅𝜉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𝜂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𝜅𝜉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4047" y="764704"/>
                <a:ext cx="4438015" cy="6223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오른쪽 중괄호 6"/>
          <p:cNvSpPr/>
          <p:nvPr/>
        </p:nvSpPr>
        <p:spPr>
          <a:xfrm rot="5400000">
            <a:off x="775215" y="1222128"/>
            <a:ext cx="199116" cy="481687"/>
          </a:xfrm>
          <a:prstGeom prst="rightBrace">
            <a:avLst/>
          </a:prstGeom>
          <a:ln w="25400">
            <a:solidFill>
              <a:srgbClr val="0000F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6356" y="1600820"/>
            <a:ext cx="159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ideal terms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오른쪽 중괄호 60"/>
          <p:cNvSpPr/>
          <p:nvPr/>
        </p:nvSpPr>
        <p:spPr>
          <a:xfrm rot="5400000">
            <a:off x="7247171" y="801931"/>
            <a:ext cx="199116" cy="1021595"/>
          </a:xfrm>
          <a:prstGeom prst="rightBrace">
            <a:avLst/>
          </a:prstGeom>
          <a:ln w="25400">
            <a:solidFill>
              <a:srgbClr val="0000F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6548312" y="1412287"/>
            <a:ext cx="159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Second order terms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오른쪽 중괄호 62"/>
          <p:cNvSpPr/>
          <p:nvPr/>
        </p:nvSpPr>
        <p:spPr>
          <a:xfrm rot="5400000">
            <a:off x="8502695" y="1114461"/>
            <a:ext cx="190849" cy="404808"/>
          </a:xfrm>
          <a:prstGeom prst="rightBrace">
            <a:avLst/>
          </a:prstGeom>
          <a:ln w="25400">
            <a:solidFill>
              <a:srgbClr val="0000F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7799702" y="1412330"/>
            <a:ext cx="159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Collective effects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직사각형 23"/>
              <p:cNvSpPr/>
              <p:nvPr/>
            </p:nvSpPr>
            <p:spPr>
              <a:xfrm>
                <a:off x="6368226" y="872294"/>
                <a:ext cx="25928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ko-KR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𝑛𝑚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   +   </m:t>
                      </m:r>
                      <m:r>
                        <a:rPr lang="en-US" altLang="ko-KR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𝜉</m:t>
                      </m:r>
                      <m:r>
                        <m:rPr>
                          <m:sty m:val="p"/>
                        </m:rPr>
                        <a:rPr lang="en-US" altLang="ko-KR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r>
                        <a:rPr lang="en-US" altLang="ko-KR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</m:oMath>
                  </m:oMathPara>
                </a14:m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직사각형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226" y="872294"/>
                <a:ext cx="259282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꺾인 연결선 86"/>
          <p:cNvCxnSpPr>
            <a:stCxn id="85" idx="3"/>
          </p:cNvCxnSpPr>
          <p:nvPr/>
        </p:nvCxnSpPr>
        <p:spPr>
          <a:xfrm>
            <a:off x="5369477" y="2451342"/>
            <a:ext cx="210635" cy="567644"/>
          </a:xfrm>
          <a:prstGeom prst="bentConnector2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꺾인 연결선 104"/>
          <p:cNvCxnSpPr>
            <a:stCxn id="104" idx="1"/>
            <a:endCxn id="96" idx="5"/>
          </p:cNvCxnSpPr>
          <p:nvPr/>
        </p:nvCxnSpPr>
        <p:spPr>
          <a:xfrm rot="10800000" flipV="1">
            <a:off x="6072900" y="2488540"/>
            <a:ext cx="864960" cy="289951"/>
          </a:xfrm>
          <a:prstGeom prst="bentConnector4">
            <a:avLst>
              <a:gd name="adj1" fmla="val 47895"/>
              <a:gd name="adj2" fmla="val 179856"/>
            </a:avLst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/>
              <p:cNvSpPr/>
              <p:nvPr/>
            </p:nvSpPr>
            <p:spPr>
              <a:xfrm>
                <a:off x="4042589" y="770940"/>
                <a:ext cx="2325637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𝜅𝜉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ko-KR" altLang="en-US"/>
              </a:p>
            </p:txBody>
          </p:sp>
        </mc:Choice>
        <mc:Fallback xmlns="">
          <p:sp>
            <p:nvSpPr>
              <p:cNvPr id="4" name="직사각형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589" y="770940"/>
                <a:ext cx="2325637" cy="6090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오른쪽 중괄호 71"/>
          <p:cNvSpPr/>
          <p:nvPr/>
        </p:nvSpPr>
        <p:spPr>
          <a:xfrm rot="5400000">
            <a:off x="2616013" y="210926"/>
            <a:ext cx="189967" cy="2513245"/>
          </a:xfrm>
          <a:prstGeom prst="rightBrace">
            <a:avLst/>
          </a:prstGeom>
          <a:ln w="25400">
            <a:solidFill>
              <a:srgbClr val="0000F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1612758" y="1609984"/>
            <a:ext cx="230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Emittance related term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오른쪽 중괄호 73"/>
          <p:cNvSpPr/>
          <p:nvPr/>
        </p:nvSpPr>
        <p:spPr>
          <a:xfrm rot="5400000">
            <a:off x="5089811" y="529369"/>
            <a:ext cx="184418" cy="1889899"/>
          </a:xfrm>
          <a:prstGeom prst="rightBrace">
            <a:avLst/>
          </a:prstGeom>
          <a:ln w="25400">
            <a:solidFill>
              <a:srgbClr val="0000F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TextBox 74"/>
          <p:cNvSpPr txBox="1"/>
          <p:nvPr/>
        </p:nvSpPr>
        <p:spPr>
          <a:xfrm>
            <a:off x="4042589" y="1609984"/>
            <a:ext cx="230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Thick-lens term</a:t>
            </a:r>
            <a:endParaRPr lang="ko-KR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317" y="4368762"/>
            <a:ext cx="4605683" cy="2026666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2425"/>
            <a:ext cx="4701137" cy="2124545"/>
          </a:xfrm>
          <a:prstGeom prst="rect">
            <a:avLst/>
          </a:prstGeo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8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2187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02205 -2.96296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04" grpId="0" animBg="1"/>
      <p:bldP spid="61" grpId="0" animBg="1"/>
      <p:bldP spid="62" grpId="0"/>
      <p:bldP spid="63" grpId="0" animBg="1"/>
      <p:bldP spid="64" grpId="0"/>
      <p:bldP spid="24" grpId="0"/>
      <p:bldP spid="4" grpId="0"/>
      <p:bldP spid="74" grpId="0" animBg="1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4"/>
          <p:cNvSpPr txBox="1">
            <a:spLocks/>
          </p:cNvSpPr>
          <p:nvPr/>
        </p:nvSpPr>
        <p:spPr>
          <a:xfrm>
            <a:off x="23754" y="201609"/>
            <a:ext cx="8856984" cy="419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ko-KR" sz="2800" b="1" dirty="0" smtClean="0">
                <a:solidFill>
                  <a:srgbClr val="002060"/>
                </a:solidFill>
              </a:rPr>
              <a:t>Slope-control method to mitigate the second order effect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5760" y="1001071"/>
                <a:ext cx="2982035" cy="34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ko-KR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1001071"/>
                <a:ext cx="2982035" cy="344453"/>
              </a:xfrm>
              <a:prstGeom prst="rect">
                <a:avLst/>
              </a:prstGeom>
              <a:blipFill rotWithShape="0">
                <a:blip r:embed="rId2"/>
                <a:stretch>
                  <a:fillRect l="-1227" r="-409" b="-228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그룹 11"/>
          <p:cNvGrpSpPr/>
          <p:nvPr/>
        </p:nvGrpSpPr>
        <p:grpSpPr>
          <a:xfrm>
            <a:off x="587772" y="1720616"/>
            <a:ext cx="6997428" cy="870518"/>
            <a:chOff x="137160" y="1600398"/>
            <a:chExt cx="6997428" cy="870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076055" y="1600398"/>
                  <a:ext cx="3119637" cy="322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𝜁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3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altLang="ko-KR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ko-KR" alt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055" y="1600398"/>
                  <a:ext cx="3119637" cy="32207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264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37160" y="2148840"/>
                  <a:ext cx="6997428" cy="322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𝜁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3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𝑆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4</m:t>
                                </m:r>
                              </m:sup>
                            </m:sSubSup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en-US" altLang="ko-KR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ko-KR" altLang="en-US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60" y="2148840"/>
                  <a:ext cx="6997428" cy="32207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264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직사각형 64"/>
          <p:cNvSpPr/>
          <p:nvPr/>
        </p:nvSpPr>
        <p:spPr>
          <a:xfrm>
            <a:off x="6231646" y="6238845"/>
            <a:ext cx="28666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G. Ha et al, PRAB (2016)</a:t>
            </a:r>
            <a:endParaRPr lang="ko-KR" alt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굽은 화살표 12"/>
          <p:cNvSpPr/>
          <p:nvPr/>
        </p:nvSpPr>
        <p:spPr>
          <a:xfrm rot="5400000">
            <a:off x="3693283" y="1119869"/>
            <a:ext cx="502920" cy="536825"/>
          </a:xfrm>
          <a:prstGeom prst="ben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4" name="그림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5" y="2740745"/>
            <a:ext cx="8121055" cy="3525435"/>
          </a:xfrm>
          <a:prstGeom prst="rect">
            <a:avLst/>
          </a:prstGeom>
          <a:noFill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1FC81-07DF-41A5-A762-5A899259C13E}" type="slidenum">
              <a:rPr lang="ko-KR" altLang="en-US" smtClean="0">
                <a:solidFill>
                  <a:prstClr val="white"/>
                </a:solidFill>
              </a:rPr>
              <a:pPr/>
              <a:t>9</a:t>
            </a:fld>
            <a:r>
              <a:rPr lang="en-US" altLang="ko-KR" smtClean="0">
                <a:solidFill>
                  <a:prstClr val="white"/>
                </a:solidFill>
              </a:rPr>
              <a:t>/26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8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28998</TotalTime>
  <Words>1172</Words>
  <Application>Microsoft Office PowerPoint</Application>
  <PresentationFormat>화면 슬라이드 쇼(4:3)</PresentationFormat>
  <Paragraphs>304</Paragraphs>
  <Slides>26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4" baseType="lpstr">
      <vt:lpstr>HY바다L</vt:lpstr>
      <vt:lpstr>ＭＳ Ｐゴシック</vt:lpstr>
      <vt:lpstr>맑은 고딕</vt:lpstr>
      <vt:lpstr>Arial</vt:lpstr>
      <vt:lpstr>Calibri</vt:lpstr>
      <vt:lpstr>Cambria Math</vt:lpstr>
      <vt:lpstr>Times New Roman</vt:lpstr>
      <vt:lpstr>Presentation</vt:lpstr>
      <vt:lpstr>Generation of saw-tooth beam at AWA (longitudinal density shaping using EEX)</vt:lpstr>
      <vt:lpstr>Argonne Wakefield Accelerator and collaborators</vt:lpstr>
      <vt:lpstr>Longitudinal manipulation? What is the benefit?</vt:lpstr>
      <vt:lpstr>Applications of longitudinal manipulations</vt:lpstr>
      <vt:lpstr>PowerPoint 프레젠테이션</vt:lpstr>
      <vt:lpstr>PowerPoint 프레젠테이션</vt:lpstr>
      <vt:lpstr>“Nonlinear” and “Collective” effect on EEX and EEX Shaping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Experiment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Planned EEX Application experiments</vt:lpstr>
      <vt:lpstr>Double EEX beamline configuration</vt:lpstr>
      <vt:lpstr>Current profile shaping with double EEX beamline</vt:lpstr>
      <vt:lpstr>Tunable train generation using EEX and magnet array</vt:lpstr>
      <vt:lpstr>PowerPoint 프레젠테이션</vt:lpstr>
      <vt:lpstr>PowerPoint 프레젠테이션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Doran, D. Scott</dc:creator>
  <cp:lastModifiedBy>G.Ha</cp:lastModifiedBy>
  <cp:revision>356</cp:revision>
  <cp:lastPrinted>2016-07-06T19:23:30Z</cp:lastPrinted>
  <dcterms:created xsi:type="dcterms:W3CDTF">2016-03-09T21:56:29Z</dcterms:created>
  <dcterms:modified xsi:type="dcterms:W3CDTF">2017-09-21T11:02:50Z</dcterms:modified>
</cp:coreProperties>
</file>